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5" r:id="rId3"/>
    <p:sldId id="297" r:id="rId4"/>
    <p:sldId id="257" r:id="rId5"/>
    <p:sldId id="268" r:id="rId6"/>
    <p:sldId id="269" r:id="rId7"/>
    <p:sldId id="315" r:id="rId8"/>
    <p:sldId id="298" r:id="rId9"/>
    <p:sldId id="305" r:id="rId10"/>
    <p:sldId id="314" r:id="rId11"/>
    <p:sldId id="310" r:id="rId12"/>
    <p:sldId id="313" r:id="rId13"/>
    <p:sldId id="299" r:id="rId14"/>
    <p:sldId id="307" r:id="rId15"/>
    <p:sldId id="306" r:id="rId16"/>
    <p:sldId id="300" r:id="rId17"/>
    <p:sldId id="308" r:id="rId18"/>
    <p:sldId id="309" r:id="rId19"/>
    <p:sldId id="301" r:id="rId20"/>
    <p:sldId id="311" r:id="rId21"/>
    <p:sldId id="316" r:id="rId22"/>
    <p:sldId id="317" r:id="rId23"/>
    <p:sldId id="318" r:id="rId24"/>
    <p:sldId id="319" r:id="rId25"/>
    <p:sldId id="320" r:id="rId26"/>
    <p:sldId id="321" r:id="rId27"/>
    <p:sldId id="312" r:id="rId28"/>
    <p:sldId id="266" r:id="rId2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1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3279D6E-2101-4AA5-AA1B-A0110030F9ED}" type="datetimeFigureOut">
              <a:rPr lang="en-US" smtClean="0"/>
              <a:t>5/11/2019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85372" indent="-302066">
              <a:defRPr>
                <a:solidFill>
                  <a:schemeClr val="tx1"/>
                </a:solidFill>
                <a:latin typeface="Tahoma" panose="020B0604030504040204" pitchFamily="34" charset="0"/>
              </a:defRPr>
            </a:lvl2pPr>
            <a:lvl3pPr marL="1208265" indent="-241653">
              <a:defRPr>
                <a:solidFill>
                  <a:schemeClr val="tx1"/>
                </a:solidFill>
                <a:latin typeface="Tahoma" panose="020B0604030504040204" pitchFamily="34" charset="0"/>
              </a:defRPr>
            </a:lvl3pPr>
            <a:lvl4pPr marL="1691571" indent="-241653">
              <a:defRPr>
                <a:solidFill>
                  <a:schemeClr val="tx1"/>
                </a:solidFill>
                <a:latin typeface="Tahoma" panose="020B0604030504040204" pitchFamily="34" charset="0"/>
              </a:defRPr>
            </a:lvl4pPr>
            <a:lvl5pPr marL="2174878" indent="-241653">
              <a:defRPr>
                <a:solidFill>
                  <a:schemeClr val="tx1"/>
                </a:solidFill>
                <a:latin typeface="Tahoma" panose="020B0604030504040204" pitchFamily="34" charset="0"/>
              </a:defRPr>
            </a:lvl5pPr>
            <a:lvl6pPr marL="2658184" indent="-241653" eaLnBrk="0" fontAlgn="base" hangingPunct="0">
              <a:spcBef>
                <a:spcPct val="0"/>
              </a:spcBef>
              <a:spcAft>
                <a:spcPct val="0"/>
              </a:spcAft>
              <a:defRPr>
                <a:solidFill>
                  <a:schemeClr val="tx1"/>
                </a:solidFill>
                <a:latin typeface="Tahoma" panose="020B0604030504040204" pitchFamily="34" charset="0"/>
              </a:defRPr>
            </a:lvl6pPr>
            <a:lvl7pPr marL="3141490" indent="-241653" eaLnBrk="0" fontAlgn="base" hangingPunct="0">
              <a:spcBef>
                <a:spcPct val="0"/>
              </a:spcBef>
              <a:spcAft>
                <a:spcPct val="0"/>
              </a:spcAft>
              <a:defRPr>
                <a:solidFill>
                  <a:schemeClr val="tx1"/>
                </a:solidFill>
                <a:latin typeface="Tahoma" panose="020B0604030504040204" pitchFamily="34" charset="0"/>
              </a:defRPr>
            </a:lvl7pPr>
            <a:lvl8pPr marL="3624796" indent="-241653" eaLnBrk="0" fontAlgn="base" hangingPunct="0">
              <a:spcBef>
                <a:spcPct val="0"/>
              </a:spcBef>
              <a:spcAft>
                <a:spcPct val="0"/>
              </a:spcAft>
              <a:defRPr>
                <a:solidFill>
                  <a:schemeClr val="tx1"/>
                </a:solidFill>
                <a:latin typeface="Tahoma" panose="020B0604030504040204" pitchFamily="34" charset="0"/>
              </a:defRPr>
            </a:lvl8pPr>
            <a:lvl9pPr marL="4108102" indent="-241653"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19</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16385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85372" indent="-302066">
              <a:defRPr>
                <a:solidFill>
                  <a:schemeClr val="tx1"/>
                </a:solidFill>
                <a:latin typeface="Tahoma" panose="020B0604030504040204" pitchFamily="34" charset="0"/>
              </a:defRPr>
            </a:lvl2pPr>
            <a:lvl3pPr marL="1208265" indent="-241653">
              <a:defRPr>
                <a:solidFill>
                  <a:schemeClr val="tx1"/>
                </a:solidFill>
                <a:latin typeface="Tahoma" panose="020B0604030504040204" pitchFamily="34" charset="0"/>
              </a:defRPr>
            </a:lvl3pPr>
            <a:lvl4pPr marL="1691571" indent="-241653">
              <a:defRPr>
                <a:solidFill>
                  <a:schemeClr val="tx1"/>
                </a:solidFill>
                <a:latin typeface="Tahoma" panose="020B0604030504040204" pitchFamily="34" charset="0"/>
              </a:defRPr>
            </a:lvl4pPr>
            <a:lvl5pPr marL="2174878" indent="-241653">
              <a:defRPr>
                <a:solidFill>
                  <a:schemeClr val="tx1"/>
                </a:solidFill>
                <a:latin typeface="Tahoma" panose="020B0604030504040204" pitchFamily="34" charset="0"/>
              </a:defRPr>
            </a:lvl5pPr>
            <a:lvl6pPr marL="2658184" indent="-241653" eaLnBrk="0" fontAlgn="base" hangingPunct="0">
              <a:spcBef>
                <a:spcPct val="0"/>
              </a:spcBef>
              <a:spcAft>
                <a:spcPct val="0"/>
              </a:spcAft>
              <a:defRPr>
                <a:solidFill>
                  <a:schemeClr val="tx1"/>
                </a:solidFill>
                <a:latin typeface="Tahoma" panose="020B0604030504040204" pitchFamily="34" charset="0"/>
              </a:defRPr>
            </a:lvl6pPr>
            <a:lvl7pPr marL="3141490" indent="-241653" eaLnBrk="0" fontAlgn="base" hangingPunct="0">
              <a:spcBef>
                <a:spcPct val="0"/>
              </a:spcBef>
              <a:spcAft>
                <a:spcPct val="0"/>
              </a:spcAft>
              <a:defRPr>
                <a:solidFill>
                  <a:schemeClr val="tx1"/>
                </a:solidFill>
                <a:latin typeface="Tahoma" panose="020B0604030504040204" pitchFamily="34" charset="0"/>
              </a:defRPr>
            </a:lvl7pPr>
            <a:lvl8pPr marL="3624796" indent="-241653" eaLnBrk="0" fontAlgn="base" hangingPunct="0">
              <a:spcBef>
                <a:spcPct val="0"/>
              </a:spcBef>
              <a:spcAft>
                <a:spcPct val="0"/>
              </a:spcAft>
              <a:defRPr>
                <a:solidFill>
                  <a:schemeClr val="tx1"/>
                </a:solidFill>
                <a:latin typeface="Tahoma" panose="020B0604030504040204" pitchFamily="34" charset="0"/>
              </a:defRPr>
            </a:lvl8pPr>
            <a:lvl9pPr marL="4108102" indent="-241653"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20</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7702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85372" indent="-302066">
              <a:defRPr>
                <a:solidFill>
                  <a:schemeClr val="tx1"/>
                </a:solidFill>
                <a:latin typeface="Tahoma" panose="020B0604030504040204" pitchFamily="34" charset="0"/>
              </a:defRPr>
            </a:lvl2pPr>
            <a:lvl3pPr marL="1208265" indent="-241653">
              <a:defRPr>
                <a:solidFill>
                  <a:schemeClr val="tx1"/>
                </a:solidFill>
                <a:latin typeface="Tahoma" panose="020B0604030504040204" pitchFamily="34" charset="0"/>
              </a:defRPr>
            </a:lvl3pPr>
            <a:lvl4pPr marL="1691571" indent="-241653">
              <a:defRPr>
                <a:solidFill>
                  <a:schemeClr val="tx1"/>
                </a:solidFill>
                <a:latin typeface="Tahoma" panose="020B0604030504040204" pitchFamily="34" charset="0"/>
              </a:defRPr>
            </a:lvl4pPr>
            <a:lvl5pPr marL="2174878" indent="-241653">
              <a:defRPr>
                <a:solidFill>
                  <a:schemeClr val="tx1"/>
                </a:solidFill>
                <a:latin typeface="Tahoma" panose="020B0604030504040204" pitchFamily="34" charset="0"/>
              </a:defRPr>
            </a:lvl5pPr>
            <a:lvl6pPr marL="2658184" indent="-241653" eaLnBrk="0" fontAlgn="base" hangingPunct="0">
              <a:spcBef>
                <a:spcPct val="0"/>
              </a:spcBef>
              <a:spcAft>
                <a:spcPct val="0"/>
              </a:spcAft>
              <a:defRPr>
                <a:solidFill>
                  <a:schemeClr val="tx1"/>
                </a:solidFill>
                <a:latin typeface="Tahoma" panose="020B0604030504040204" pitchFamily="34" charset="0"/>
              </a:defRPr>
            </a:lvl6pPr>
            <a:lvl7pPr marL="3141490" indent="-241653" eaLnBrk="0" fontAlgn="base" hangingPunct="0">
              <a:spcBef>
                <a:spcPct val="0"/>
              </a:spcBef>
              <a:spcAft>
                <a:spcPct val="0"/>
              </a:spcAft>
              <a:defRPr>
                <a:solidFill>
                  <a:schemeClr val="tx1"/>
                </a:solidFill>
                <a:latin typeface="Tahoma" panose="020B0604030504040204" pitchFamily="34" charset="0"/>
              </a:defRPr>
            </a:lvl7pPr>
            <a:lvl8pPr marL="3624796" indent="-241653" eaLnBrk="0" fontAlgn="base" hangingPunct="0">
              <a:spcBef>
                <a:spcPct val="0"/>
              </a:spcBef>
              <a:spcAft>
                <a:spcPct val="0"/>
              </a:spcAft>
              <a:defRPr>
                <a:solidFill>
                  <a:schemeClr val="tx1"/>
                </a:solidFill>
                <a:latin typeface="Tahoma" panose="020B0604030504040204" pitchFamily="34" charset="0"/>
              </a:defRPr>
            </a:lvl8pPr>
            <a:lvl9pPr marL="4108102" indent="-241653"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27</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548141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5/11/2019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5/11/2019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5/11/2019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5/11/2019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92500" lnSpcReduction="20000"/>
          </a:bodyPr>
          <a:lstStyle/>
          <a:p>
            <a:r>
              <a:rPr lang="en-US" sz="4000" dirty="0" smtClean="0"/>
              <a:t>Midterm Two</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2.1</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The major steps:</a:t>
            </a:r>
          </a:p>
          <a:p>
            <a:pPr marL="514350" indent="-514350">
              <a:buAutoNum type="arabicPeriod"/>
            </a:pPr>
            <a:r>
              <a:rPr lang="en-US" dirty="0" smtClean="0"/>
              <a:t>Ask to input the number, n, of particles: [0, 300].</a:t>
            </a:r>
          </a:p>
          <a:p>
            <a:pPr marL="514350" indent="-514350">
              <a:buAutoNum type="arabicPeriod"/>
            </a:pPr>
            <a:r>
              <a:rPr lang="en-US" dirty="0" smtClean="0"/>
              <a:t>If n is zero, show the student ID and quit the program.</a:t>
            </a:r>
          </a:p>
          <a:p>
            <a:pPr marL="514350" indent="-514350">
              <a:buAutoNum type="arabicPeriod"/>
            </a:pPr>
            <a:r>
              <a:rPr lang="en-US" dirty="0" smtClean="0"/>
              <a:t>Show a game play message as follows:</a:t>
            </a:r>
          </a:p>
          <a:p>
            <a:pPr marL="0" indent="0">
              <a:buNone/>
            </a:pPr>
            <a:r>
              <a:rPr lang="en-US" dirty="0" smtClean="0"/>
              <a:t>       This system generates n particles. Enjoy the simulation.</a:t>
            </a:r>
          </a:p>
          <a:p>
            <a:pPr marL="0" indent="0">
              <a:buNone/>
            </a:pPr>
            <a:r>
              <a:rPr lang="en-US" dirty="0" smtClean="0"/>
              <a:t>4. Perform the simulation until CTRL-C is pressed.</a:t>
            </a:r>
          </a:p>
          <a:p>
            <a:pPr marL="0" indent="0">
              <a:buNone/>
            </a:pPr>
            <a:endParaRPr lang="en-US" dirty="0"/>
          </a:p>
          <a:p>
            <a:pPr marL="0" indent="0">
              <a:buNone/>
            </a:pPr>
            <a:r>
              <a:rPr lang="en-US" dirty="0" smtClean="0"/>
              <a:t>Note: In Step 3, the actual number of n must be shown. For example, if you enter 135 for n. Then the message must be:</a:t>
            </a:r>
          </a:p>
          <a:p>
            <a:pPr marL="0" indent="0">
              <a:buNone/>
            </a:pPr>
            <a:r>
              <a:rPr lang="en-US" dirty="0"/>
              <a:t>This system generates </a:t>
            </a:r>
            <a:r>
              <a:rPr lang="en-US" dirty="0" smtClean="0"/>
              <a:t>135 </a:t>
            </a:r>
            <a:r>
              <a:rPr lang="en-US" dirty="0"/>
              <a:t>particles. Enjoy the </a:t>
            </a:r>
            <a:r>
              <a:rPr lang="en-US" dirty="0" smtClean="0"/>
              <a:t>simulation.</a:t>
            </a:r>
            <a:endParaRPr lang="en-US" dirty="0"/>
          </a:p>
          <a:p>
            <a:pPr marL="0" indent="0">
              <a:buNone/>
            </a:pPr>
            <a:endParaRPr lang="en-US" dirty="0"/>
          </a:p>
        </p:txBody>
      </p:sp>
    </p:spTree>
    <p:extLst>
      <p:ext uri="{BB962C8B-B14F-4D97-AF65-F5344CB8AC3E}">
        <p14:creationId xmlns:p14="http://schemas.microsoft.com/office/powerpoint/2010/main" val="284296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2.1</a:t>
            </a:r>
            <a:endParaRPr lang="en-US" dirty="0"/>
          </a:p>
        </p:txBody>
      </p:sp>
      <p:pic>
        <p:nvPicPr>
          <p:cNvPr id="4" name="m02_galaxy_syste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533525"/>
            <a:ext cx="5119687" cy="4351338"/>
          </a:xfrm>
        </p:spPr>
      </p:pic>
      <p:sp>
        <p:nvSpPr>
          <p:cNvPr id="3" name="TextBox 2"/>
          <p:cNvSpPr txBox="1"/>
          <p:nvPr/>
        </p:nvSpPr>
        <p:spPr>
          <a:xfrm>
            <a:off x="6629400" y="1690688"/>
            <a:ext cx="5143500" cy="3046988"/>
          </a:xfrm>
          <a:prstGeom prst="rect">
            <a:avLst/>
          </a:prstGeom>
          <a:noFill/>
        </p:spPr>
        <p:txBody>
          <a:bodyPr wrap="square" rtlCol="0">
            <a:spAutoFit/>
          </a:bodyPr>
          <a:lstStyle/>
          <a:p>
            <a:r>
              <a:rPr lang="en-US" sz="2400" dirty="0" smtClean="0"/>
              <a:t>This demo shows that the particles do not rotate about the origin in the same direction.</a:t>
            </a:r>
          </a:p>
          <a:p>
            <a:endParaRPr lang="en-US" sz="2400" dirty="0"/>
          </a:p>
          <a:p>
            <a:r>
              <a:rPr lang="en-US" sz="2400" dirty="0" smtClean="0"/>
              <a:t>You can set them in any way.</a:t>
            </a:r>
          </a:p>
          <a:p>
            <a:endParaRPr lang="en-US" sz="2400" dirty="0"/>
          </a:p>
          <a:p>
            <a:r>
              <a:rPr lang="en-US" sz="2400" dirty="0" smtClean="0"/>
              <a:t>But the initial velocities of the particles must orthogonal to (p – [0  0])</a:t>
            </a:r>
            <a:endParaRPr lang="en-US" sz="2400" dirty="0"/>
          </a:p>
        </p:txBody>
      </p:sp>
    </p:spTree>
    <p:extLst>
      <p:ext uri="{BB962C8B-B14F-4D97-AF65-F5344CB8AC3E}">
        <p14:creationId xmlns:p14="http://schemas.microsoft.com/office/powerpoint/2010/main" val="2422843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lstStyle/>
          <a:p>
            <a:r>
              <a:rPr lang="en-US" dirty="0" smtClean="0"/>
              <a:t>Problem 2.1. Marking scheme</a:t>
            </a:r>
            <a:endParaRPr lang="zh-TW" altLang="en-US" dirty="0"/>
          </a:p>
        </p:txBody>
      </p:sp>
      <p:sp>
        <p:nvSpPr>
          <p:cNvPr id="3" name="內容版面配置區 2"/>
          <p:cNvSpPr>
            <a:spLocks noGrp="1"/>
          </p:cNvSpPr>
          <p:nvPr>
            <p:ph idx="1"/>
          </p:nvPr>
        </p:nvSpPr>
        <p:spPr>
          <a:xfrm>
            <a:off x="202582" y="1307938"/>
            <a:ext cx="11495432" cy="5266481"/>
          </a:xfrm>
        </p:spPr>
        <p:txBody>
          <a:bodyPr>
            <a:normAutofit lnSpcReduction="10000"/>
          </a:bodyPr>
          <a:lstStyle/>
          <a:p>
            <a:pPr marL="0" indent="0">
              <a:buNone/>
            </a:pPr>
            <a:r>
              <a:rPr lang="en-US" altLang="zh-TW" b="1" dirty="0" smtClean="0"/>
              <a:t>[1%]</a:t>
            </a:r>
            <a:r>
              <a:rPr lang="en-US" altLang="zh-TW" dirty="0" smtClean="0"/>
              <a:t> Ask to input n.</a:t>
            </a:r>
          </a:p>
          <a:p>
            <a:pPr marL="0" indent="0">
              <a:buNone/>
            </a:pPr>
            <a:r>
              <a:rPr lang="en-US" altLang="zh-TW" b="1" dirty="0" smtClean="0"/>
              <a:t>[1%]</a:t>
            </a:r>
            <a:r>
              <a:rPr lang="en-US" altLang="zh-TW" dirty="0" smtClean="0"/>
              <a:t> Show student ID before the program is quit.</a:t>
            </a:r>
          </a:p>
          <a:p>
            <a:pPr marL="0" indent="0">
              <a:buNone/>
            </a:pPr>
            <a:r>
              <a:rPr lang="en-US" altLang="zh-TW" b="1" dirty="0" smtClean="0"/>
              <a:t>[1%] </a:t>
            </a:r>
            <a:r>
              <a:rPr lang="en-US" altLang="zh-TW" dirty="0" smtClean="0"/>
              <a:t>Show the game play message.</a:t>
            </a:r>
          </a:p>
          <a:p>
            <a:pPr marL="0" indent="0">
              <a:buNone/>
            </a:pPr>
            <a:r>
              <a:rPr lang="en-US" altLang="zh-TW" b="1" dirty="0" smtClean="0"/>
              <a:t>[7%]</a:t>
            </a:r>
            <a:r>
              <a:rPr lang="en-US" altLang="zh-TW" dirty="0" smtClean="0"/>
              <a:t> The particles are generated </a:t>
            </a:r>
            <a:r>
              <a:rPr lang="en-US" altLang="zh-TW" dirty="0"/>
              <a:t>correctly. The particle position is randomly generated within a </a:t>
            </a:r>
            <a:r>
              <a:rPr lang="en-US" altLang="zh-TW" dirty="0" smtClean="0"/>
              <a:t>region in </a:t>
            </a:r>
            <a:r>
              <a:rPr lang="en-US" altLang="zh-TW" dirty="0"/>
              <a:t>a uniform </a:t>
            </a:r>
            <a:r>
              <a:rPr lang="en-US" altLang="zh-TW" dirty="0" smtClean="0"/>
              <a:t>manner. </a:t>
            </a:r>
            <a:r>
              <a:rPr lang="en-US" altLang="zh-TW" dirty="0"/>
              <a:t>A point p is inside the region </a:t>
            </a:r>
            <a:r>
              <a:rPr lang="en-US" altLang="zh-TW" dirty="0" err="1"/>
              <a:t>iff</a:t>
            </a:r>
            <a:r>
              <a:rPr lang="en-US" altLang="zh-TW" dirty="0"/>
              <a:t> (if only if), 50&gt;=||p|| &gt;= 10. Here, ||p|| is the distance between p and the origin [0 0].</a:t>
            </a:r>
          </a:p>
          <a:p>
            <a:pPr marL="0" indent="0">
              <a:buNone/>
            </a:pPr>
            <a:r>
              <a:rPr lang="en-US" altLang="zh-TW" b="1" dirty="0" smtClean="0"/>
              <a:t>[5%]</a:t>
            </a:r>
            <a:r>
              <a:rPr lang="en-US" altLang="zh-TW" dirty="0" smtClean="0"/>
              <a:t> Velocity </a:t>
            </a:r>
            <a:r>
              <a:rPr lang="en-US" altLang="zh-TW" dirty="0"/>
              <a:t>normalization. Make the velocity of the particle p orthogonal to the vector p – [0 0</a:t>
            </a:r>
            <a:r>
              <a:rPr lang="en-US" altLang="zh-TW" dirty="0" smtClean="0"/>
              <a:t>].</a:t>
            </a:r>
          </a:p>
          <a:p>
            <a:pPr marL="0" indent="0">
              <a:buNone/>
            </a:pPr>
            <a:endParaRPr lang="en-US" altLang="zh-TW" dirty="0"/>
          </a:p>
          <a:p>
            <a:pPr marL="0" indent="0">
              <a:buNone/>
            </a:pPr>
            <a:r>
              <a:rPr lang="en-US" altLang="zh-TW" b="1" dirty="0" smtClean="0"/>
              <a:t>[5%]</a:t>
            </a:r>
            <a:r>
              <a:rPr lang="en-US" altLang="zh-TW" dirty="0" smtClean="0"/>
              <a:t> The animation of particles is correct.</a:t>
            </a:r>
          </a:p>
          <a:p>
            <a:pPr marL="0" indent="0">
              <a:buNone/>
            </a:pPr>
            <a:r>
              <a:rPr lang="en-US" altLang="zh-TW" b="1" dirty="0" smtClean="0"/>
              <a:t>[5%]</a:t>
            </a:r>
            <a:r>
              <a:rPr lang="en-US" altLang="zh-TW" dirty="0" smtClean="0"/>
              <a:t> The color interpolation is correct.</a:t>
            </a:r>
          </a:p>
          <a:p>
            <a:pPr marL="0" indent="0">
              <a:buNone/>
            </a:pPr>
            <a:endParaRPr lang="en-US" altLang="zh-TW" dirty="0"/>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71413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385" y="0"/>
            <a:ext cx="10515600" cy="1325563"/>
          </a:xfrm>
        </p:spPr>
        <p:txBody>
          <a:bodyPr/>
          <a:lstStyle/>
          <a:p>
            <a:r>
              <a:rPr lang="en-US" altLang="zh-TW" dirty="0" smtClean="0"/>
              <a:t>(25%) Problem 2.2. </a:t>
            </a:r>
            <a:r>
              <a:rPr lang="en-US" altLang="zh-TW" dirty="0"/>
              <a:t>Image </a:t>
            </a:r>
            <a:r>
              <a:rPr lang="en-US" altLang="zh-TW" dirty="0" smtClean="0"/>
              <a:t>processing</a:t>
            </a:r>
            <a:endParaRPr lang="zh-TW" altLang="en-US" dirty="0"/>
          </a:p>
        </p:txBody>
      </p:sp>
      <p:sp>
        <p:nvSpPr>
          <p:cNvPr id="3" name="內容版面配置區 2"/>
          <p:cNvSpPr>
            <a:spLocks noGrp="1"/>
          </p:cNvSpPr>
          <p:nvPr>
            <p:ph idx="1"/>
          </p:nvPr>
        </p:nvSpPr>
        <p:spPr>
          <a:xfrm>
            <a:off x="323385" y="1148284"/>
            <a:ext cx="11653025" cy="5266481"/>
          </a:xfrm>
        </p:spPr>
        <p:txBody>
          <a:bodyPr>
            <a:normAutofit fontScale="85000" lnSpcReduction="10000"/>
          </a:bodyPr>
          <a:lstStyle/>
          <a:p>
            <a:pPr marL="0" indent="0">
              <a:buNone/>
            </a:pPr>
            <a:r>
              <a:rPr lang="en-US" altLang="zh-TW" dirty="0" smtClean="0"/>
              <a:t>This program shifts the image, tmp.png, in four directions and modifies the intensity of the pixels in a circular region at the center of the image. Resize the image to [640 640]. If the image is shifted, 10 pixels are shifted at each step. </a:t>
            </a:r>
            <a:r>
              <a:rPr lang="en-US" altLang="zh-TW" b="1" dirty="0" smtClean="0"/>
              <a:t>The program should be implemented using a loop-structure. Don’t quit the program until option 1 is selected.</a:t>
            </a:r>
          </a:p>
          <a:p>
            <a:pPr marL="0" indent="0">
              <a:buNone/>
            </a:pPr>
            <a:endParaRPr lang="en-US" altLang="zh-TW" dirty="0"/>
          </a:p>
          <a:p>
            <a:pPr marL="0" indent="0">
              <a:buNone/>
            </a:pPr>
            <a:r>
              <a:rPr lang="en-US" altLang="zh-TW" dirty="0" smtClean="0"/>
              <a:t>Show the options:</a:t>
            </a:r>
          </a:p>
          <a:p>
            <a:pPr marL="0" indent="0">
              <a:buNone/>
            </a:pPr>
            <a:r>
              <a:rPr lang="en-US" altLang="zh-TW" dirty="0" smtClean="0"/>
              <a:t>1) Show student name and ID. Then quit the program.</a:t>
            </a:r>
          </a:p>
          <a:p>
            <a:pPr marL="0" indent="0">
              <a:buNone/>
            </a:pPr>
            <a:r>
              <a:rPr lang="en-US" altLang="zh-TW" dirty="0" smtClean="0"/>
              <a:t>2) Shift the image to left</a:t>
            </a:r>
          </a:p>
          <a:p>
            <a:pPr marL="0" indent="0">
              <a:buNone/>
            </a:pPr>
            <a:r>
              <a:rPr lang="en-US" altLang="zh-TW" dirty="0" smtClean="0"/>
              <a:t>3) Shift the image to right</a:t>
            </a:r>
          </a:p>
          <a:p>
            <a:pPr marL="0" indent="0">
              <a:buNone/>
            </a:pPr>
            <a:r>
              <a:rPr lang="en-US" altLang="zh-TW" dirty="0" smtClean="0"/>
              <a:t>4) Shift the image to top</a:t>
            </a:r>
          </a:p>
          <a:p>
            <a:pPr marL="0" indent="0">
              <a:buNone/>
            </a:pPr>
            <a:r>
              <a:rPr lang="en-US" altLang="zh-TW" dirty="0" smtClean="0"/>
              <a:t>5) Shift the image to bottom</a:t>
            </a:r>
          </a:p>
          <a:p>
            <a:pPr marL="0" indent="0">
              <a:buNone/>
            </a:pPr>
            <a:r>
              <a:rPr lang="en-US" altLang="zh-TW" dirty="0" smtClean="0"/>
              <a:t>6) Turn on or off a spot light on the center. Raise or reduce the intensities of pixels in a circular disk (i.e., filled circle) at the center of the image. The radius of the disk is a half of the width of the image.</a:t>
            </a:r>
          </a:p>
        </p:txBody>
      </p:sp>
    </p:spTree>
    <p:extLst>
      <p:ext uri="{BB962C8B-B14F-4D97-AF65-F5344CB8AC3E}">
        <p14:creationId xmlns:p14="http://schemas.microsoft.com/office/powerpoint/2010/main" val="15963864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385" y="0"/>
            <a:ext cx="10515600" cy="1325563"/>
          </a:xfrm>
        </p:spPr>
        <p:txBody>
          <a:bodyPr/>
          <a:lstStyle/>
          <a:p>
            <a:r>
              <a:rPr lang="en-US" altLang="zh-TW" dirty="0" smtClean="0"/>
              <a:t>Problem 2.2. Marking scheme</a:t>
            </a:r>
            <a:endParaRPr lang="zh-TW" altLang="en-US" dirty="0"/>
          </a:p>
        </p:txBody>
      </p:sp>
      <p:sp>
        <p:nvSpPr>
          <p:cNvPr id="3" name="內容版面配置區 2"/>
          <p:cNvSpPr>
            <a:spLocks noGrp="1"/>
          </p:cNvSpPr>
          <p:nvPr>
            <p:ph idx="1"/>
          </p:nvPr>
        </p:nvSpPr>
        <p:spPr>
          <a:xfrm>
            <a:off x="323385" y="1148284"/>
            <a:ext cx="11653025" cy="5266481"/>
          </a:xfrm>
        </p:spPr>
        <p:txBody>
          <a:bodyPr>
            <a:normAutofit/>
          </a:bodyPr>
          <a:lstStyle/>
          <a:p>
            <a:pPr marL="0" indent="0">
              <a:buNone/>
            </a:pPr>
            <a:r>
              <a:rPr lang="en-US" altLang="zh-TW" dirty="0" smtClean="0"/>
              <a:t>[1%]   1) Show student name and ID. Then quit the program.</a:t>
            </a:r>
          </a:p>
          <a:p>
            <a:pPr marL="0" indent="0">
              <a:buNone/>
            </a:pPr>
            <a:r>
              <a:rPr lang="en-US" altLang="zh-TW" dirty="0" smtClean="0"/>
              <a:t>[4%]   2) Shift the image to left</a:t>
            </a:r>
          </a:p>
          <a:p>
            <a:pPr marL="0" indent="0">
              <a:buNone/>
            </a:pPr>
            <a:r>
              <a:rPr lang="en-US" altLang="zh-TW" dirty="0" smtClean="0"/>
              <a:t>[4%]   </a:t>
            </a:r>
            <a:r>
              <a:rPr lang="en-US" altLang="zh-TW" dirty="0"/>
              <a:t>3</a:t>
            </a:r>
            <a:r>
              <a:rPr lang="en-US" altLang="zh-TW" dirty="0" smtClean="0"/>
              <a:t>) Shift the image to right</a:t>
            </a:r>
          </a:p>
          <a:p>
            <a:pPr marL="0" indent="0">
              <a:buNone/>
            </a:pPr>
            <a:r>
              <a:rPr lang="en-US" altLang="zh-TW" dirty="0" smtClean="0"/>
              <a:t>[4%]   </a:t>
            </a:r>
            <a:r>
              <a:rPr lang="en-US" altLang="zh-TW" dirty="0"/>
              <a:t>4</a:t>
            </a:r>
            <a:r>
              <a:rPr lang="en-US" altLang="zh-TW" dirty="0" smtClean="0"/>
              <a:t>) Shift the image to top</a:t>
            </a:r>
          </a:p>
          <a:p>
            <a:pPr marL="0" indent="0">
              <a:buNone/>
            </a:pPr>
            <a:r>
              <a:rPr lang="en-US" altLang="zh-TW" dirty="0" smtClean="0"/>
              <a:t>[4%]   </a:t>
            </a:r>
            <a:r>
              <a:rPr lang="en-US" altLang="zh-TW" dirty="0"/>
              <a:t>5</a:t>
            </a:r>
            <a:r>
              <a:rPr lang="en-US" altLang="zh-TW" dirty="0" smtClean="0"/>
              <a:t>) Shift the image to bottom</a:t>
            </a:r>
          </a:p>
          <a:p>
            <a:pPr marL="0" indent="0">
              <a:buNone/>
            </a:pPr>
            <a:r>
              <a:rPr lang="en-US" altLang="zh-TW" dirty="0" smtClean="0"/>
              <a:t>[4%]   6) Turn on or off a spot light on the center. Raise or reduce the intensities of pixels in a disk (i.e., filled circle) at the center of the image. The radius of the disk is a half of the width of the image.</a:t>
            </a:r>
          </a:p>
          <a:p>
            <a:pPr marL="0" indent="0">
              <a:buNone/>
            </a:pPr>
            <a:r>
              <a:rPr lang="en-US" altLang="zh-TW" dirty="0" smtClean="0"/>
              <a:t>[2%]   Show the six options on the screen.</a:t>
            </a:r>
          </a:p>
          <a:p>
            <a:pPr marL="0" indent="0">
              <a:buNone/>
            </a:pPr>
            <a:r>
              <a:rPr lang="en-US" altLang="zh-TW" dirty="0" smtClean="0"/>
              <a:t>[2%] </a:t>
            </a:r>
            <a:r>
              <a:rPr lang="zh-TW" altLang="en-US" dirty="0" smtClean="0"/>
              <a:t>  </a:t>
            </a:r>
            <a:r>
              <a:rPr lang="en-US" altLang="zh-TW" dirty="0" smtClean="0"/>
              <a:t>The program does not quit until option 1 is selected.</a:t>
            </a:r>
          </a:p>
        </p:txBody>
      </p:sp>
    </p:spTree>
    <p:extLst>
      <p:ext uri="{BB962C8B-B14F-4D97-AF65-F5344CB8AC3E}">
        <p14:creationId xmlns:p14="http://schemas.microsoft.com/office/powerpoint/2010/main" val="38953613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Problem </a:t>
            </a:r>
            <a:r>
              <a:rPr lang="en-US" altLang="zh-TW" dirty="0" smtClean="0"/>
              <a:t>2.2. Demo video.</a:t>
            </a:r>
            <a:endParaRPr lang="en-US" dirty="0"/>
          </a:p>
        </p:txBody>
      </p:sp>
      <p:pic>
        <p:nvPicPr>
          <p:cNvPr id="4" name="m02_matlab_image_process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54450" y="1825625"/>
            <a:ext cx="4483100" cy="4351338"/>
          </a:xfrm>
        </p:spPr>
      </p:pic>
    </p:spTree>
    <p:extLst>
      <p:ext uri="{BB962C8B-B14F-4D97-AF65-F5344CB8AC3E}">
        <p14:creationId xmlns:p14="http://schemas.microsoft.com/office/powerpoint/2010/main" val="38988733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58800" y="110482"/>
            <a:ext cx="10515600" cy="1325563"/>
          </a:xfrm>
        </p:spPr>
        <p:txBody>
          <a:bodyPr/>
          <a:lstStyle/>
          <a:p>
            <a:r>
              <a:rPr lang="en-US" altLang="zh-TW" dirty="0" smtClean="0"/>
              <a:t>(25%) Problem 2.3. </a:t>
            </a:r>
            <a:endParaRPr lang="zh-TW" altLang="en-US" dirty="0"/>
          </a:p>
        </p:txBody>
      </p:sp>
      <p:sp>
        <p:nvSpPr>
          <p:cNvPr id="3" name="內容版面配置區 2"/>
          <p:cNvSpPr>
            <a:spLocks noGrp="1"/>
          </p:cNvSpPr>
          <p:nvPr>
            <p:ph idx="1"/>
          </p:nvPr>
        </p:nvSpPr>
        <p:spPr>
          <a:xfrm>
            <a:off x="558800" y="1307938"/>
            <a:ext cx="10515600" cy="5266481"/>
          </a:xfrm>
        </p:spPr>
        <p:txBody>
          <a:bodyPr>
            <a:normAutofit fontScale="85000" lnSpcReduction="20000"/>
          </a:bodyPr>
          <a:lstStyle/>
          <a:p>
            <a:pPr marL="0" indent="0">
              <a:buNone/>
            </a:pPr>
            <a:r>
              <a:rPr lang="en-US" altLang="zh-TW" dirty="0" smtClean="0"/>
              <a:t>There are 4 pairs of functions. The two functions of each pair are as follows: </a:t>
            </a:r>
          </a:p>
          <a:p>
            <a:pPr marL="0" indent="0">
              <a:buNone/>
            </a:pPr>
            <a:r>
              <a:rPr lang="en-US" altLang="zh-TW" dirty="0" smtClean="0"/>
              <a:t>y</a:t>
            </a:r>
            <a:r>
              <a:rPr lang="en-US" altLang="zh-TW" baseline="-25000" dirty="0" smtClean="0"/>
              <a:t>i,1</a:t>
            </a:r>
            <a:r>
              <a:rPr lang="en-US" altLang="zh-TW" dirty="0" smtClean="0"/>
              <a:t>(x) = cos(2*</a:t>
            </a:r>
            <a:r>
              <a:rPr lang="en-US" altLang="zh-TW" dirty="0" err="1" smtClean="0"/>
              <a:t>i</a:t>
            </a:r>
            <a:r>
              <a:rPr lang="en-US" altLang="zh-TW" dirty="0" smtClean="0"/>
              <a:t>*x), y</a:t>
            </a:r>
            <a:r>
              <a:rPr lang="en-US" altLang="zh-TW" baseline="-25000" dirty="0" smtClean="0"/>
              <a:t>i,2</a:t>
            </a:r>
            <a:r>
              <a:rPr lang="en-US" altLang="zh-TW" dirty="0" smtClean="0"/>
              <a:t>(x) = 2 x sin(i</a:t>
            </a:r>
            <a:r>
              <a:rPr lang="en-US" altLang="zh-TW" baseline="30000" dirty="0"/>
              <a:t>2</a:t>
            </a:r>
            <a:r>
              <a:rPr lang="en-US" altLang="zh-TW" dirty="0" smtClean="0"/>
              <a:t>*x)/(x</a:t>
            </a:r>
            <a:r>
              <a:rPr lang="en-US" altLang="zh-TW" baseline="30000" dirty="0" smtClean="0"/>
              <a:t>2</a:t>
            </a:r>
            <a:r>
              <a:rPr lang="en-US" altLang="zh-TW" dirty="0" smtClean="0"/>
              <a:t>+1) – 2,</a:t>
            </a:r>
          </a:p>
          <a:p>
            <a:pPr marL="0" indent="0">
              <a:buNone/>
            </a:pPr>
            <a:r>
              <a:rPr lang="en-US" altLang="zh-TW" dirty="0"/>
              <a:t>for </a:t>
            </a:r>
            <a:r>
              <a:rPr lang="en-US" altLang="zh-TW" dirty="0" err="1" smtClean="0"/>
              <a:t>i</a:t>
            </a:r>
            <a:r>
              <a:rPr lang="en-US" altLang="zh-TW" dirty="0" smtClean="0"/>
              <a:t> </a:t>
            </a:r>
            <a:r>
              <a:rPr lang="en-US" altLang="zh-TW" dirty="0"/>
              <a:t>=1, 2, 3, and </a:t>
            </a:r>
            <a:r>
              <a:rPr lang="en-US" altLang="zh-TW" dirty="0" smtClean="0"/>
              <a:t>4.</a:t>
            </a:r>
            <a:endParaRPr lang="en-US" altLang="zh-TW" dirty="0"/>
          </a:p>
          <a:p>
            <a:pPr marL="0" indent="0">
              <a:buNone/>
            </a:pPr>
            <a:endParaRPr lang="en-US" altLang="zh-TW" dirty="0" smtClean="0"/>
          </a:p>
          <a:p>
            <a:pPr marL="0" indent="0">
              <a:buNone/>
            </a:pPr>
            <a:r>
              <a:rPr lang="en-US" altLang="zh-TW" dirty="0"/>
              <a:t>Interpolate linearly the two functions of each </a:t>
            </a:r>
            <a:r>
              <a:rPr lang="en-US" altLang="zh-TW" dirty="0" smtClean="0"/>
              <a:t>pair </a:t>
            </a:r>
            <a:r>
              <a:rPr lang="en-US" altLang="zh-TW" dirty="0" err="1" smtClean="0"/>
              <a:t>i</a:t>
            </a:r>
            <a:r>
              <a:rPr lang="en-US" altLang="zh-TW" dirty="0" smtClean="0"/>
              <a:t> by: </a:t>
            </a:r>
            <a:endParaRPr lang="en-US" altLang="zh-TW" dirty="0"/>
          </a:p>
          <a:p>
            <a:pPr marL="0" indent="0">
              <a:buNone/>
            </a:pPr>
            <a:r>
              <a:rPr lang="en-US" altLang="zh-TW" dirty="0" err="1" smtClean="0"/>
              <a:t>y</a:t>
            </a:r>
            <a:r>
              <a:rPr lang="en-US" altLang="zh-TW" baseline="-25000" dirty="0" err="1" smtClean="0"/>
              <a:t>i</a:t>
            </a:r>
            <a:r>
              <a:rPr lang="en-US" altLang="zh-TW" dirty="0" smtClean="0"/>
              <a:t>(x</a:t>
            </a:r>
            <a:r>
              <a:rPr lang="en-US" altLang="zh-TW" dirty="0"/>
              <a:t>) = k </a:t>
            </a:r>
            <a:r>
              <a:rPr lang="en-US" altLang="zh-TW" dirty="0" smtClean="0"/>
              <a:t>y</a:t>
            </a:r>
            <a:r>
              <a:rPr lang="en-US" altLang="zh-TW" baseline="-25000" dirty="0" smtClean="0"/>
              <a:t>i,1</a:t>
            </a:r>
            <a:r>
              <a:rPr lang="en-US" altLang="zh-TW" dirty="0" smtClean="0"/>
              <a:t>(x</a:t>
            </a:r>
            <a:r>
              <a:rPr lang="en-US" altLang="zh-TW" dirty="0"/>
              <a:t>) + (1-k) </a:t>
            </a:r>
            <a:r>
              <a:rPr lang="en-US" altLang="zh-TW" dirty="0" smtClean="0"/>
              <a:t>y</a:t>
            </a:r>
            <a:r>
              <a:rPr lang="en-US" altLang="zh-TW" baseline="-25000" dirty="0" smtClean="0"/>
              <a:t>i,2</a:t>
            </a:r>
            <a:r>
              <a:rPr lang="en-US" altLang="zh-TW" dirty="0" smtClean="0"/>
              <a:t>(x).</a:t>
            </a:r>
            <a:endParaRPr lang="en-US" altLang="zh-TW" dirty="0"/>
          </a:p>
          <a:p>
            <a:pPr marL="0" indent="0">
              <a:buNone/>
            </a:pPr>
            <a:r>
              <a:rPr lang="en-US" altLang="zh-TW" b="1" dirty="0" smtClean="0"/>
              <a:t>[4%x4</a:t>
            </a:r>
            <a:r>
              <a:rPr lang="en-US" altLang="zh-TW" b="1" dirty="0"/>
              <a:t>] </a:t>
            </a:r>
            <a:r>
              <a:rPr lang="en-US" altLang="zh-TW" dirty="0"/>
              <a:t>Animate the interpolation process by changing k from 1 to 0, with decrement 0.01. Pause for 1/30 second per step. Show the result on the same figure. Partition the figure into a 2x2 grid. Each pair of functions is shown in a region. The original functions must also be plotted. x in [-10, 10</a:t>
            </a:r>
            <a:r>
              <a:rPr lang="en-US" altLang="zh-TW" dirty="0" smtClean="0"/>
              <a:t>]. </a:t>
            </a:r>
            <a:r>
              <a:rPr lang="en-US" altLang="zh-TW" dirty="0"/>
              <a:t>The two original curves </a:t>
            </a:r>
            <a:r>
              <a:rPr lang="en-US" altLang="zh-TW" dirty="0" smtClean="0"/>
              <a:t>are plotted in red and blue, respectively.</a:t>
            </a:r>
            <a:endParaRPr lang="en-US" altLang="zh-TW" dirty="0"/>
          </a:p>
          <a:p>
            <a:pPr marL="0" indent="0">
              <a:buNone/>
            </a:pPr>
            <a:r>
              <a:rPr lang="en-US" altLang="zh-TW" b="1" dirty="0"/>
              <a:t>[5%] </a:t>
            </a:r>
            <a:r>
              <a:rPr lang="en-US" altLang="zh-TW" dirty="0"/>
              <a:t>Show the title of each figure. </a:t>
            </a:r>
            <a:r>
              <a:rPr lang="en-US" altLang="zh-TW" dirty="0" smtClean="0"/>
              <a:t>The title format must be correct. Set </a:t>
            </a:r>
            <a:r>
              <a:rPr lang="en-US" altLang="zh-TW" dirty="0"/>
              <a:t>the font size </a:t>
            </a:r>
            <a:r>
              <a:rPr lang="en-US" altLang="zh-TW" dirty="0" smtClean="0"/>
              <a:t>properly</a:t>
            </a:r>
          </a:p>
          <a:p>
            <a:pPr marL="0" indent="0">
              <a:buNone/>
            </a:pPr>
            <a:r>
              <a:rPr lang="en-US" altLang="zh-TW" dirty="0" smtClean="0"/>
              <a:t>[</a:t>
            </a:r>
            <a:r>
              <a:rPr lang="en-US" altLang="zh-TW" b="1" dirty="0" smtClean="0"/>
              <a:t>4%</a:t>
            </a:r>
            <a:r>
              <a:rPr lang="en-US" altLang="zh-TW" dirty="0" smtClean="0"/>
              <a:t>]  </a:t>
            </a:r>
            <a:r>
              <a:rPr lang="en-US" altLang="zh-TW" dirty="0"/>
              <a:t>Set the linewidth of the curves properly so that similar results are obtained (see demo</a:t>
            </a:r>
            <a:r>
              <a:rPr lang="en-US" altLang="zh-TW" dirty="0" smtClean="0"/>
              <a:t>). The original curves are thicker than the interpolated curves.</a:t>
            </a:r>
            <a:endParaRPr lang="zh-TW" altLang="en-US" dirty="0"/>
          </a:p>
          <a:p>
            <a:pPr marL="0" indent="0">
              <a:buNone/>
            </a:pPr>
            <a:endParaRPr lang="zh-TW" altLang="en-US" dirty="0"/>
          </a:p>
        </p:txBody>
      </p:sp>
    </p:spTree>
    <p:extLst>
      <p:ext uri="{BB962C8B-B14F-4D97-AF65-F5344CB8AC3E}">
        <p14:creationId xmlns:p14="http://schemas.microsoft.com/office/powerpoint/2010/main" val="3910214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250" t="10222" r="7000" b="8000"/>
          <a:stretch/>
        </p:blipFill>
        <p:spPr>
          <a:xfrm>
            <a:off x="1054100" y="1384995"/>
            <a:ext cx="9845459" cy="5473005"/>
          </a:xfrm>
          <a:prstGeom prst="rect">
            <a:avLst/>
          </a:prstGeom>
        </p:spPr>
      </p:pic>
      <p:sp>
        <p:nvSpPr>
          <p:cNvPr id="5" name="Rectangle 4"/>
          <p:cNvSpPr/>
          <p:nvPr/>
        </p:nvSpPr>
        <p:spPr>
          <a:xfrm>
            <a:off x="939800" y="0"/>
            <a:ext cx="9867900" cy="1384995"/>
          </a:xfrm>
          <a:prstGeom prst="rect">
            <a:avLst/>
          </a:prstGeom>
        </p:spPr>
        <p:txBody>
          <a:bodyPr wrap="square">
            <a:spAutoFit/>
          </a:bodyPr>
          <a:lstStyle/>
          <a:p>
            <a:r>
              <a:rPr lang="en-US" altLang="zh-TW" sz="2800" dirty="0"/>
              <a:t>Problem 2.3. </a:t>
            </a:r>
            <a:endParaRPr lang="en-US" altLang="zh-TW" sz="2800" dirty="0" smtClean="0"/>
          </a:p>
          <a:p>
            <a:r>
              <a:rPr lang="en-US" altLang="zh-TW" sz="2800" dirty="0" smtClean="0"/>
              <a:t>y</a:t>
            </a:r>
            <a:r>
              <a:rPr lang="en-US" altLang="zh-TW" sz="2800" baseline="-25000" dirty="0" smtClean="0"/>
              <a:t>i,1</a:t>
            </a:r>
            <a:r>
              <a:rPr lang="en-US" altLang="zh-TW" sz="2800" dirty="0" smtClean="0"/>
              <a:t>(x</a:t>
            </a:r>
            <a:r>
              <a:rPr lang="en-US" altLang="zh-TW" sz="2800" dirty="0"/>
              <a:t>) = cos(2*</a:t>
            </a:r>
            <a:r>
              <a:rPr lang="en-US" altLang="zh-TW" sz="2800" dirty="0" err="1"/>
              <a:t>i</a:t>
            </a:r>
            <a:r>
              <a:rPr lang="en-US" altLang="zh-TW" sz="2800" dirty="0"/>
              <a:t>*x), y</a:t>
            </a:r>
            <a:r>
              <a:rPr lang="en-US" altLang="zh-TW" sz="2800" baseline="-25000" dirty="0"/>
              <a:t>i,2</a:t>
            </a:r>
            <a:r>
              <a:rPr lang="en-US" altLang="zh-TW" sz="2800" dirty="0"/>
              <a:t>(x) = 2 x sin(i</a:t>
            </a:r>
            <a:r>
              <a:rPr lang="en-US" altLang="zh-TW" sz="2800" baseline="30000" dirty="0"/>
              <a:t>2</a:t>
            </a:r>
            <a:r>
              <a:rPr lang="en-US" altLang="zh-TW" sz="2800" dirty="0"/>
              <a:t>*x)/(x</a:t>
            </a:r>
            <a:r>
              <a:rPr lang="en-US" altLang="zh-TW" sz="2800" baseline="30000" dirty="0"/>
              <a:t>2</a:t>
            </a:r>
            <a:r>
              <a:rPr lang="en-US" altLang="zh-TW" sz="2800" dirty="0"/>
              <a:t>+1) – 2,</a:t>
            </a:r>
          </a:p>
          <a:p>
            <a:r>
              <a:rPr lang="en-US" altLang="zh-TW" sz="2800" dirty="0"/>
              <a:t>for </a:t>
            </a:r>
            <a:r>
              <a:rPr lang="en-US" altLang="zh-TW" sz="2800" dirty="0" err="1"/>
              <a:t>i</a:t>
            </a:r>
            <a:r>
              <a:rPr lang="en-US" altLang="zh-TW" sz="2800" dirty="0"/>
              <a:t> =1, 2, 3, and 4.</a:t>
            </a:r>
          </a:p>
        </p:txBody>
      </p:sp>
    </p:spTree>
    <p:extLst>
      <p:ext uri="{BB962C8B-B14F-4D97-AF65-F5344CB8AC3E}">
        <p14:creationId xmlns:p14="http://schemas.microsoft.com/office/powerpoint/2010/main" val="2589997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867900" cy="523220"/>
          </a:xfrm>
          <a:prstGeom prst="rect">
            <a:avLst/>
          </a:prstGeom>
        </p:spPr>
        <p:txBody>
          <a:bodyPr wrap="square">
            <a:spAutoFit/>
          </a:bodyPr>
          <a:lstStyle/>
          <a:p>
            <a:r>
              <a:rPr lang="en-US" altLang="zh-TW" sz="2800" dirty="0"/>
              <a:t>Problem 2.3. </a:t>
            </a:r>
            <a:r>
              <a:rPr lang="en-US" altLang="zh-TW" sz="2800" dirty="0" smtClean="0"/>
              <a:t>Demo video</a:t>
            </a:r>
            <a:endParaRPr lang="en-US" altLang="zh-TW" sz="2800" dirty="0"/>
          </a:p>
        </p:txBody>
      </p:sp>
      <p:pic>
        <p:nvPicPr>
          <p:cNvPr id="2" name="m02_matlab_curve_interpolation_2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57200"/>
            <a:ext cx="12192000" cy="6400800"/>
          </a:xfrm>
          <a:prstGeom prst="rect">
            <a:avLst/>
          </a:prstGeom>
        </p:spPr>
      </p:pic>
    </p:spTree>
    <p:extLst>
      <p:ext uri="{BB962C8B-B14F-4D97-AF65-F5344CB8AC3E}">
        <p14:creationId xmlns:p14="http://schemas.microsoft.com/office/powerpoint/2010/main" val="277778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87092" y="-100925"/>
            <a:ext cx="7886700" cy="1325563"/>
          </a:xfrm>
        </p:spPr>
        <p:txBody>
          <a:bodyPr/>
          <a:lstStyle/>
          <a:p>
            <a:r>
              <a:rPr lang="en-US" altLang="zh-TW" dirty="0" smtClean="0"/>
              <a:t>(25%) Problem 2.4</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215900" y="916196"/>
            <a:ext cx="116586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400" dirty="0" smtClean="0">
                <a:latin typeface="Courier New" panose="02070309020205020404" pitchFamily="49" charset="0"/>
                <a:cs typeface="Courier New" panose="02070309020205020404" pitchFamily="49" charset="0"/>
              </a:rPr>
              <a:t>There are four pairs of functions. Each function can be plotted as a curve.</a:t>
            </a:r>
          </a:p>
          <a:p>
            <a:r>
              <a:rPr lang="en-US" altLang="en-US" sz="2400" dirty="0" smtClean="0">
                <a:latin typeface="Courier New" panose="02070309020205020404" pitchFamily="49" charset="0"/>
                <a:cs typeface="Courier New" panose="02070309020205020404" pitchFamily="49" charset="0"/>
              </a:rPr>
              <a:t>Randomly </a:t>
            </a:r>
            <a:r>
              <a:rPr lang="en-US" altLang="en-US" sz="2400" dirty="0">
                <a:latin typeface="Courier New" panose="02070309020205020404" pitchFamily="49" charset="0"/>
                <a:cs typeface="Courier New" panose="02070309020205020404" pitchFamily="49" charset="0"/>
              </a:rPr>
              <a:t>generate a set of </a:t>
            </a:r>
            <a:r>
              <a:rPr lang="en-US" altLang="en-US" sz="2400" dirty="0" smtClean="0">
                <a:latin typeface="Courier New" panose="02070309020205020404" pitchFamily="49" charset="0"/>
                <a:cs typeface="Courier New" panose="02070309020205020404" pitchFamily="49" charset="0"/>
              </a:rPr>
              <a:t>sample points in a uniform manner inside a rectangle </a:t>
            </a:r>
            <a:r>
              <a:rPr lang="en-US" altLang="en-US" sz="2400" dirty="0">
                <a:latin typeface="Courier New" panose="02070309020205020404" pitchFamily="49" charset="0"/>
                <a:cs typeface="Courier New" panose="02070309020205020404" pitchFamily="49" charset="0"/>
              </a:rPr>
              <a:t>region </a:t>
            </a:r>
            <a:r>
              <a:rPr lang="en-US" altLang="en-US" sz="2400" b="1" dirty="0">
                <a:latin typeface="Courier New" panose="02070309020205020404" pitchFamily="49" charset="0"/>
                <a:cs typeface="Courier New" panose="02070309020205020404" pitchFamily="49" charset="0"/>
              </a:rPr>
              <a:t>X</a:t>
            </a:r>
            <a:r>
              <a:rPr lang="en-US" altLang="en-US" sz="2400" dirty="0">
                <a:latin typeface="Courier New" panose="02070309020205020404" pitchFamily="49" charset="0"/>
                <a:cs typeface="Courier New" panose="02070309020205020404" pitchFamily="49" charset="0"/>
              </a:rPr>
              <a:t> </a:t>
            </a:r>
            <a:r>
              <a:rPr lang="en-US" altLang="en-US" sz="2400" dirty="0" err="1" smtClean="0">
                <a:latin typeface="Courier New" panose="02070309020205020404" pitchFamily="49" charset="0"/>
                <a:cs typeface="Courier New" panose="02070309020205020404" pitchFamily="49" charset="0"/>
              </a:rPr>
              <a:t>x</a:t>
            </a:r>
            <a:r>
              <a:rPr lang="en-US" altLang="en-US" sz="2400" dirty="0" smtClean="0">
                <a:latin typeface="Courier New" panose="02070309020205020404" pitchFamily="49" charset="0"/>
                <a:cs typeface="Courier New" panose="02070309020205020404" pitchFamily="49" charset="0"/>
              </a:rPr>
              <a:t> </a:t>
            </a:r>
            <a:r>
              <a:rPr lang="en-US" altLang="en-US" sz="2400" b="1" dirty="0">
                <a:latin typeface="Courier New" panose="02070309020205020404" pitchFamily="49" charset="0"/>
                <a:cs typeface="Courier New" panose="02070309020205020404" pitchFamily="49" charset="0"/>
              </a:rPr>
              <a:t>Y</a:t>
            </a:r>
            <a:r>
              <a:rPr lang="en-US" altLang="en-US" sz="2400" dirty="0">
                <a:latin typeface="Courier New" panose="02070309020205020404" pitchFamily="49" charset="0"/>
                <a:cs typeface="Courier New" panose="02070309020205020404" pitchFamily="49" charset="0"/>
              </a:rPr>
              <a:t>, </a:t>
            </a:r>
            <a:endParaRPr lang="en-US" altLang="en-US" sz="2400" dirty="0" smtClean="0">
              <a:latin typeface="Courier New" panose="02070309020205020404" pitchFamily="49" charset="0"/>
              <a:cs typeface="Courier New" panose="02070309020205020404" pitchFamily="49" charset="0"/>
            </a:endParaRPr>
          </a:p>
          <a:p>
            <a:r>
              <a:rPr lang="en-US" altLang="en-US" sz="2400" dirty="0" smtClean="0">
                <a:latin typeface="Courier New" panose="02070309020205020404" pitchFamily="49" charset="0"/>
                <a:cs typeface="Courier New" panose="02070309020205020404" pitchFamily="49" charset="0"/>
              </a:rPr>
              <a:t>where </a:t>
            </a:r>
            <a:r>
              <a:rPr lang="en-US" altLang="en-US" sz="2400" dirty="0">
                <a:latin typeface="Courier New" panose="02070309020205020404" pitchFamily="49" charset="0"/>
                <a:cs typeface="Courier New" panose="02070309020205020404" pitchFamily="49" charset="0"/>
              </a:rPr>
              <a:t>X = </a:t>
            </a:r>
            <a:r>
              <a:rPr lang="en-US" altLang="en-US" sz="2400" dirty="0" smtClean="0">
                <a:latin typeface="Courier New" panose="02070309020205020404" pitchFamily="49" charset="0"/>
                <a:cs typeface="Courier New" panose="02070309020205020404" pitchFamily="49" charset="0"/>
              </a:rPr>
              <a:t>[-5, 5], </a:t>
            </a:r>
            <a:r>
              <a:rPr lang="en-US" altLang="en-US" sz="2400" dirty="0">
                <a:latin typeface="Courier New" panose="02070309020205020404" pitchFamily="49" charset="0"/>
                <a:cs typeface="Courier New" panose="02070309020205020404" pitchFamily="49" charset="0"/>
              </a:rPr>
              <a:t>and Y = </a:t>
            </a:r>
            <a:r>
              <a:rPr lang="en-US" altLang="en-US" sz="2400" dirty="0" smtClean="0">
                <a:latin typeface="Courier New" panose="02070309020205020404" pitchFamily="49" charset="0"/>
                <a:cs typeface="Courier New" panose="02070309020205020404" pitchFamily="49" charset="0"/>
              </a:rPr>
              <a:t>[-15, 15]. </a:t>
            </a:r>
            <a:r>
              <a:rPr lang="en-US" altLang="en-US" sz="2400" b="1" dirty="0" smtClean="0">
                <a:latin typeface="Courier New" panose="02070309020205020404" pitchFamily="49" charset="0"/>
                <a:cs typeface="Courier New" panose="02070309020205020404" pitchFamily="49" charset="0"/>
              </a:rPr>
              <a:t>If a sample point is between two curves</a:t>
            </a:r>
            <a:r>
              <a:rPr lang="en-US" altLang="en-US" sz="2400" dirty="0" smtClean="0">
                <a:latin typeface="Courier New" panose="02070309020205020404" pitchFamily="49" charset="0"/>
                <a:cs typeface="Courier New" panose="02070309020205020404" pitchFamily="49" charset="0"/>
              </a:rPr>
              <a:t>, draw it with the style ‘.’ with green color; </a:t>
            </a:r>
            <a:r>
              <a:rPr lang="en-US" altLang="en-US" sz="2400" b="1" dirty="0" smtClean="0">
                <a:latin typeface="Courier New" panose="02070309020205020404" pitchFamily="49" charset="0"/>
                <a:cs typeface="Courier New" panose="02070309020205020404" pitchFamily="49" charset="0"/>
              </a:rPr>
              <a:t>otherwise, it is not shown.</a:t>
            </a:r>
            <a:endParaRPr lang="en-US" altLang="en-US" sz="2400" b="1" dirty="0">
              <a:latin typeface="Courier New" panose="02070309020205020404" pitchFamily="49" charset="0"/>
              <a:cs typeface="Courier New" panose="02070309020205020404" pitchFamily="49" charset="0"/>
            </a:endParaRPr>
          </a:p>
          <a:p>
            <a:r>
              <a:rPr lang="en-US" altLang="en-US" sz="2400" dirty="0" smtClean="0">
                <a:latin typeface="Courier New" panose="02070309020205020404" pitchFamily="49" charset="0"/>
                <a:cs typeface="Courier New" panose="02070309020205020404" pitchFamily="49" charset="0"/>
              </a:rPr>
              <a:t>The four function pairs are as follows:</a:t>
            </a:r>
          </a:p>
          <a:p>
            <a:r>
              <a:rPr lang="en-US" altLang="en-US" sz="2400" dirty="0" smtClean="0">
                <a:latin typeface="Courier New" panose="02070309020205020404" pitchFamily="49" charset="0"/>
                <a:cs typeface="Courier New" panose="02070309020205020404" pitchFamily="49" charset="0"/>
              </a:rPr>
              <a:t>1. y</a:t>
            </a:r>
            <a:r>
              <a:rPr lang="en-US" altLang="en-US" sz="2400" baseline="-25000" dirty="0" smtClean="0">
                <a:latin typeface="Courier New" panose="02070309020205020404" pitchFamily="49" charset="0"/>
                <a:cs typeface="Courier New" panose="02070309020205020404" pitchFamily="49" charset="0"/>
              </a:rPr>
              <a:t>1,1</a:t>
            </a:r>
            <a:r>
              <a:rPr lang="en-US" altLang="en-US" sz="2400" dirty="0" smtClean="0">
                <a:latin typeface="Courier New" panose="02070309020205020404" pitchFamily="49" charset="0"/>
                <a:cs typeface="Courier New" panose="02070309020205020404" pitchFamily="49" charset="0"/>
              </a:rPr>
              <a:t> = sin(x)*</a:t>
            </a:r>
            <a:r>
              <a:rPr lang="en-US" altLang="en-US" sz="2400" dirty="0" err="1" smtClean="0">
                <a:latin typeface="Courier New" panose="02070309020205020404" pitchFamily="49" charset="0"/>
                <a:cs typeface="Courier New" panose="02070309020205020404" pitchFamily="49" charset="0"/>
              </a:rPr>
              <a:t>sqrt</a:t>
            </a:r>
            <a:r>
              <a:rPr lang="en-US" altLang="en-US" sz="2400" dirty="0" smtClean="0">
                <a:latin typeface="Courier New" panose="02070309020205020404" pitchFamily="49" charset="0"/>
                <a:cs typeface="Courier New" panose="02070309020205020404" pitchFamily="49" charset="0"/>
              </a:rPr>
              <a:t>(|x|); y</a:t>
            </a:r>
            <a:r>
              <a:rPr lang="en-US" altLang="en-US" sz="2400" baseline="-25000" dirty="0" smtClean="0">
                <a:latin typeface="Courier New" panose="02070309020205020404" pitchFamily="49" charset="0"/>
                <a:cs typeface="Courier New" panose="02070309020205020404" pitchFamily="49" charset="0"/>
              </a:rPr>
              <a:t>1,2</a:t>
            </a:r>
            <a:r>
              <a:rPr lang="en-US" altLang="en-US" sz="2400" dirty="0" smtClean="0">
                <a:latin typeface="Courier New" panose="02070309020205020404" pitchFamily="49" charset="0"/>
                <a:cs typeface="Courier New" panose="02070309020205020404" pitchFamily="49" charset="0"/>
              </a:rPr>
              <a:t> = 2*cos(x)*e^(cos(x</a:t>
            </a:r>
            <a:r>
              <a:rPr lang="en-US" altLang="en-US" sz="2400" baseline="30000" dirty="0" smtClean="0">
                <a:latin typeface="Courier New" panose="02070309020205020404" pitchFamily="49" charset="0"/>
                <a:cs typeface="Courier New" panose="02070309020205020404" pitchFamily="49" charset="0"/>
              </a:rPr>
              <a:t>2</a:t>
            </a:r>
            <a:r>
              <a:rPr lang="en-US" altLang="en-US" sz="2400" dirty="0" smtClean="0">
                <a:latin typeface="Courier New" panose="02070309020205020404" pitchFamily="49" charset="0"/>
                <a:cs typeface="Courier New" panose="02070309020205020404" pitchFamily="49" charset="0"/>
              </a:rPr>
              <a:t>)).</a:t>
            </a:r>
          </a:p>
          <a:p>
            <a:r>
              <a:rPr lang="en-US" altLang="en-US" sz="2400" dirty="0" smtClean="0">
                <a:latin typeface="Courier New" panose="02070309020205020404" pitchFamily="49" charset="0"/>
                <a:cs typeface="Courier New" panose="02070309020205020404" pitchFamily="49" charset="0"/>
              </a:rPr>
              <a:t>2</a:t>
            </a:r>
            <a:r>
              <a:rPr lang="en-US" altLang="en-US" sz="2400" dirty="0">
                <a:latin typeface="Courier New" panose="02070309020205020404" pitchFamily="49" charset="0"/>
                <a:cs typeface="Courier New" panose="02070309020205020404" pitchFamily="49" charset="0"/>
              </a:rPr>
              <a:t>. </a:t>
            </a:r>
            <a:r>
              <a:rPr lang="en-US" altLang="en-US" sz="2400" dirty="0" smtClean="0">
                <a:latin typeface="Courier New" panose="02070309020205020404" pitchFamily="49" charset="0"/>
                <a:cs typeface="Courier New" panose="02070309020205020404" pitchFamily="49" charset="0"/>
              </a:rPr>
              <a:t>y</a:t>
            </a:r>
            <a:r>
              <a:rPr lang="en-US" altLang="en-US" sz="2400" baseline="-25000" dirty="0" smtClean="0">
                <a:latin typeface="Courier New" panose="02070309020205020404" pitchFamily="49" charset="0"/>
                <a:cs typeface="Courier New" panose="02070309020205020404" pitchFamily="49" charset="0"/>
              </a:rPr>
              <a:t>2,1</a:t>
            </a:r>
            <a:r>
              <a:rPr lang="en-US" altLang="en-US" sz="2400" dirty="0" smtClean="0">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 sin(x</a:t>
            </a:r>
            <a:r>
              <a:rPr lang="en-US" altLang="en-US" sz="2400" dirty="0" smtClean="0">
                <a:latin typeface="Courier New" panose="02070309020205020404" pitchFamily="49" charset="0"/>
                <a:cs typeface="Courier New" panose="02070309020205020404" pitchFamily="49" charset="0"/>
              </a:rPr>
              <a:t>)+x</a:t>
            </a:r>
            <a:r>
              <a:rPr lang="en-US" altLang="en-US" sz="2400" baseline="30000" dirty="0" smtClean="0">
                <a:latin typeface="Courier New" panose="02070309020205020404" pitchFamily="49" charset="0"/>
                <a:cs typeface="Courier New" panose="02070309020205020404" pitchFamily="49" charset="0"/>
              </a:rPr>
              <a:t>2</a:t>
            </a:r>
            <a:r>
              <a:rPr lang="en-US" altLang="en-US" sz="2400" dirty="0" smtClean="0">
                <a:latin typeface="Courier New" panose="02070309020205020404" pitchFamily="49" charset="0"/>
                <a:cs typeface="Courier New" panose="02070309020205020404" pitchFamily="49" charset="0"/>
              </a:rPr>
              <a:t>cos(x); y</a:t>
            </a:r>
            <a:r>
              <a:rPr lang="en-US" altLang="en-US" sz="2400" baseline="-25000" dirty="0" smtClean="0">
                <a:latin typeface="Courier New" panose="02070309020205020404" pitchFamily="49" charset="0"/>
                <a:cs typeface="Courier New" panose="02070309020205020404" pitchFamily="49" charset="0"/>
              </a:rPr>
              <a:t>2,2</a:t>
            </a:r>
            <a:r>
              <a:rPr lang="en-US" altLang="en-US" sz="2400" dirty="0" smtClean="0">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 </a:t>
            </a:r>
            <a:r>
              <a:rPr lang="en-US" altLang="en-US" sz="2400" dirty="0" smtClean="0">
                <a:latin typeface="Courier New" panose="02070309020205020404" pitchFamily="49" charset="0"/>
                <a:cs typeface="Courier New" panose="02070309020205020404" pitchFamily="49" charset="0"/>
              </a:rPr>
              <a:t>2*sin(x</a:t>
            </a:r>
            <a:r>
              <a:rPr lang="en-US" altLang="en-US" sz="2400" dirty="0">
                <a:latin typeface="Courier New" panose="02070309020205020404" pitchFamily="49" charset="0"/>
                <a:cs typeface="Courier New" panose="02070309020205020404" pitchFamily="49" charset="0"/>
              </a:rPr>
              <a:t>)*e</a:t>
            </a:r>
            <a:r>
              <a:rPr lang="en-US" altLang="en-US" sz="2400" dirty="0" smtClean="0">
                <a:latin typeface="Courier New" panose="02070309020205020404" pitchFamily="49" charset="0"/>
                <a:cs typeface="Courier New" panose="02070309020205020404" pitchFamily="49" charset="0"/>
              </a:rPr>
              <a:t>^(sin(x</a:t>
            </a:r>
            <a:r>
              <a:rPr lang="en-US" altLang="en-US" sz="2400" baseline="30000" dirty="0" smtClean="0">
                <a:latin typeface="Courier New" panose="02070309020205020404" pitchFamily="49" charset="0"/>
                <a:cs typeface="Courier New" panose="02070309020205020404" pitchFamily="49" charset="0"/>
              </a:rPr>
              <a:t>2</a:t>
            </a:r>
            <a:r>
              <a:rPr lang="en-US" altLang="en-US" sz="2400" dirty="0" smtClean="0">
                <a:latin typeface="Courier New" panose="02070309020205020404" pitchFamily="49" charset="0"/>
                <a:cs typeface="Courier New" panose="02070309020205020404" pitchFamily="49" charset="0"/>
              </a:rPr>
              <a:t>)).</a:t>
            </a:r>
          </a:p>
          <a:p>
            <a:r>
              <a:rPr lang="en-US" altLang="en-US" sz="2400" dirty="0" smtClean="0">
                <a:latin typeface="Courier New" panose="02070309020205020404" pitchFamily="49" charset="0"/>
                <a:cs typeface="Courier New" panose="02070309020205020404" pitchFamily="49" charset="0"/>
              </a:rPr>
              <a:t>3</a:t>
            </a:r>
            <a:r>
              <a:rPr lang="en-US" altLang="en-US" sz="2400" dirty="0">
                <a:latin typeface="Courier New" panose="02070309020205020404" pitchFamily="49" charset="0"/>
                <a:cs typeface="Courier New" panose="02070309020205020404" pitchFamily="49" charset="0"/>
              </a:rPr>
              <a:t>. </a:t>
            </a:r>
            <a:r>
              <a:rPr lang="en-US" altLang="en-US" sz="2400" dirty="0" smtClean="0">
                <a:latin typeface="Courier New" panose="02070309020205020404" pitchFamily="49" charset="0"/>
                <a:cs typeface="Courier New" panose="02070309020205020404" pitchFamily="49" charset="0"/>
              </a:rPr>
              <a:t>y</a:t>
            </a:r>
            <a:r>
              <a:rPr lang="en-US" altLang="en-US" sz="2400" baseline="-25000" dirty="0" smtClean="0">
                <a:latin typeface="Courier New" panose="02070309020205020404" pitchFamily="49" charset="0"/>
                <a:cs typeface="Courier New" panose="02070309020205020404" pitchFamily="49" charset="0"/>
              </a:rPr>
              <a:t>3,1</a:t>
            </a:r>
            <a:r>
              <a:rPr lang="en-US" altLang="en-US" sz="2400" dirty="0" smtClean="0">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 sin(x</a:t>
            </a:r>
            <a:r>
              <a:rPr lang="en-US" altLang="en-US" sz="2400" dirty="0" smtClean="0">
                <a:latin typeface="Courier New" panose="02070309020205020404" pitchFamily="49" charset="0"/>
                <a:cs typeface="Courier New" panose="02070309020205020404" pitchFamily="49" charset="0"/>
              </a:rPr>
              <a:t>)+sin</a:t>
            </a:r>
            <a:r>
              <a:rPr lang="en-US" altLang="en-US" sz="2400" baseline="30000" dirty="0" smtClean="0">
                <a:latin typeface="Courier New" panose="02070309020205020404" pitchFamily="49" charset="0"/>
                <a:cs typeface="Courier New" panose="02070309020205020404" pitchFamily="49" charset="0"/>
              </a:rPr>
              <a:t>2</a:t>
            </a:r>
            <a:r>
              <a:rPr lang="en-US" altLang="en-US" sz="2400" dirty="0" smtClean="0">
                <a:latin typeface="Courier New" panose="02070309020205020404" pitchFamily="49" charset="0"/>
                <a:cs typeface="Courier New" panose="02070309020205020404" pitchFamily="49" charset="0"/>
              </a:rPr>
              <a:t>(x); y</a:t>
            </a:r>
            <a:r>
              <a:rPr lang="en-US" altLang="en-US" sz="2400" baseline="-25000" dirty="0" smtClean="0">
                <a:latin typeface="Courier New" panose="02070309020205020404" pitchFamily="49" charset="0"/>
                <a:cs typeface="Courier New" panose="02070309020205020404" pitchFamily="49" charset="0"/>
              </a:rPr>
              <a:t>3,2</a:t>
            </a:r>
            <a:r>
              <a:rPr lang="en-US" altLang="en-US" sz="2400" dirty="0" smtClean="0">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 </a:t>
            </a:r>
            <a:r>
              <a:rPr lang="en-US" altLang="en-US" sz="2400" dirty="0" smtClean="0">
                <a:latin typeface="Courier New" panose="02070309020205020404" pitchFamily="49" charset="0"/>
                <a:cs typeface="Courier New" panose="02070309020205020404" pitchFamily="49" charset="0"/>
              </a:rPr>
              <a:t>cos(x)+cos</a:t>
            </a:r>
            <a:r>
              <a:rPr lang="en-US" altLang="en-US" sz="2400" baseline="30000" dirty="0" smtClean="0">
                <a:latin typeface="Courier New" panose="02070309020205020404" pitchFamily="49" charset="0"/>
                <a:cs typeface="Courier New" panose="02070309020205020404" pitchFamily="49" charset="0"/>
              </a:rPr>
              <a:t>2</a:t>
            </a:r>
            <a:r>
              <a:rPr lang="en-US" altLang="en-US" sz="2400" dirty="0" smtClean="0">
                <a:latin typeface="Courier New" panose="02070309020205020404" pitchFamily="49" charset="0"/>
                <a:cs typeface="Courier New" panose="02070309020205020404" pitchFamily="49" charset="0"/>
              </a:rPr>
              <a:t>(x</a:t>
            </a:r>
            <a:r>
              <a:rPr lang="en-US" altLang="en-US" sz="2400" dirty="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a:t>
            </a:r>
          </a:p>
          <a:p>
            <a:r>
              <a:rPr lang="en-US" altLang="en-US" sz="2400" dirty="0" smtClean="0">
                <a:latin typeface="Courier New" panose="02070309020205020404" pitchFamily="49" charset="0"/>
                <a:cs typeface="Courier New" panose="02070309020205020404" pitchFamily="49" charset="0"/>
              </a:rPr>
              <a:t>4</a:t>
            </a:r>
            <a:r>
              <a:rPr lang="en-US" altLang="en-US" sz="2400" dirty="0">
                <a:latin typeface="Courier New" panose="02070309020205020404" pitchFamily="49" charset="0"/>
                <a:cs typeface="Courier New" panose="02070309020205020404" pitchFamily="49" charset="0"/>
              </a:rPr>
              <a:t>. </a:t>
            </a:r>
            <a:r>
              <a:rPr lang="en-US" altLang="en-US" sz="2400" dirty="0" smtClean="0">
                <a:latin typeface="Courier New" panose="02070309020205020404" pitchFamily="49" charset="0"/>
                <a:cs typeface="Courier New" panose="02070309020205020404" pitchFamily="49" charset="0"/>
              </a:rPr>
              <a:t>y</a:t>
            </a:r>
            <a:r>
              <a:rPr lang="en-US" altLang="en-US" sz="2400" baseline="-25000" dirty="0" smtClean="0">
                <a:latin typeface="Courier New" panose="02070309020205020404" pitchFamily="49" charset="0"/>
                <a:cs typeface="Courier New" panose="02070309020205020404" pitchFamily="49" charset="0"/>
              </a:rPr>
              <a:t>4,1</a:t>
            </a:r>
            <a:r>
              <a:rPr lang="en-US" altLang="en-US" sz="2400" dirty="0" smtClean="0">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 </a:t>
            </a:r>
            <a:r>
              <a:rPr lang="en-US" altLang="en-US" sz="2400" dirty="0" smtClean="0">
                <a:latin typeface="Courier New" panose="02070309020205020404" pitchFamily="49" charset="0"/>
                <a:cs typeface="Courier New" panose="02070309020205020404" pitchFamily="49" charset="0"/>
              </a:rPr>
              <a:t>x</a:t>
            </a:r>
            <a:r>
              <a:rPr lang="en-US" altLang="en-US" sz="2400" baseline="30000" dirty="0" smtClean="0">
                <a:latin typeface="Courier New" panose="02070309020205020404" pitchFamily="49" charset="0"/>
                <a:cs typeface="Courier New" panose="02070309020205020404" pitchFamily="49" charset="0"/>
              </a:rPr>
              <a:t>5</a:t>
            </a:r>
            <a:r>
              <a:rPr lang="en-US" altLang="en-US" sz="2400" dirty="0" smtClean="0">
                <a:latin typeface="Courier New" panose="02070309020205020404" pitchFamily="49" charset="0"/>
                <a:cs typeface="Courier New" panose="02070309020205020404" pitchFamily="49" charset="0"/>
              </a:rPr>
              <a:t> cos(x)e</a:t>
            </a:r>
            <a:r>
              <a:rPr lang="en-US" altLang="en-US" sz="2400" baseline="30000" dirty="0" smtClean="0">
                <a:latin typeface="Courier New" panose="02070309020205020404" pitchFamily="49" charset="0"/>
                <a:cs typeface="Courier New" panose="02070309020205020404" pitchFamily="49" charset="0"/>
              </a:rPr>
              <a:t>-|x|</a:t>
            </a:r>
            <a:r>
              <a:rPr lang="en-US" altLang="en-US" sz="2400" dirty="0" smtClean="0">
                <a:latin typeface="Courier New" panose="02070309020205020404" pitchFamily="49" charset="0"/>
                <a:cs typeface="Courier New" panose="02070309020205020404" pitchFamily="49" charset="0"/>
              </a:rPr>
              <a:t>; y</a:t>
            </a:r>
            <a:r>
              <a:rPr lang="en-US" altLang="en-US" sz="2400" baseline="-25000" dirty="0" smtClean="0">
                <a:latin typeface="Courier New" panose="02070309020205020404" pitchFamily="49" charset="0"/>
                <a:cs typeface="Courier New" panose="02070309020205020404" pitchFamily="49" charset="0"/>
              </a:rPr>
              <a:t>4,2</a:t>
            </a:r>
            <a:r>
              <a:rPr lang="en-US" altLang="en-US" sz="2400" dirty="0" smtClean="0">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 </a:t>
            </a:r>
            <a:r>
              <a:rPr lang="en-US" altLang="en-US" sz="2400" dirty="0" smtClean="0">
                <a:latin typeface="Courier New" panose="02070309020205020404" pitchFamily="49" charset="0"/>
                <a:cs typeface="Courier New" panose="02070309020205020404" pitchFamily="49" charset="0"/>
              </a:rPr>
              <a:t>x</a:t>
            </a:r>
            <a:r>
              <a:rPr lang="en-US" altLang="en-US" sz="2400" baseline="30000" dirty="0" smtClean="0">
                <a:latin typeface="Courier New" panose="02070309020205020404" pitchFamily="49" charset="0"/>
                <a:cs typeface="Courier New" panose="02070309020205020404" pitchFamily="49" charset="0"/>
              </a:rPr>
              <a:t>5</a:t>
            </a:r>
            <a:r>
              <a:rPr lang="en-US" altLang="en-US" sz="2400" dirty="0" smtClean="0">
                <a:latin typeface="Courier New" panose="02070309020205020404" pitchFamily="49" charset="0"/>
                <a:cs typeface="Courier New" panose="02070309020205020404" pitchFamily="49" charset="0"/>
              </a:rPr>
              <a:t> sin(x)e</a:t>
            </a:r>
            <a:r>
              <a:rPr lang="en-US" altLang="en-US" sz="2400" baseline="30000" dirty="0" smtClean="0">
                <a:latin typeface="Courier New" panose="02070309020205020404" pitchFamily="49" charset="0"/>
                <a:cs typeface="Courier New" panose="02070309020205020404" pitchFamily="49" charset="0"/>
              </a:rPr>
              <a:t>-|x|</a:t>
            </a:r>
            <a:r>
              <a:rPr lang="en-US" altLang="en-US" sz="2400" dirty="0" smtClean="0">
                <a:latin typeface="Courier New" panose="02070309020205020404" pitchFamily="49" charset="0"/>
                <a:cs typeface="Courier New" panose="02070309020205020404" pitchFamily="49" charset="0"/>
              </a:rPr>
              <a:t>.</a:t>
            </a:r>
            <a:endParaRPr lang="en-US" altLang="en-US" sz="2400" dirty="0">
              <a:latin typeface="Courier New" panose="02070309020205020404" pitchFamily="49" charset="0"/>
              <a:cs typeface="Courier New" panose="02070309020205020404" pitchFamily="49" charset="0"/>
            </a:endParaRPr>
          </a:p>
          <a:p>
            <a:r>
              <a:rPr lang="en-US" altLang="en-US" sz="2400" b="1" dirty="0" smtClean="0">
                <a:latin typeface="Courier New" panose="02070309020205020404" pitchFamily="49" charset="0"/>
                <a:cs typeface="Courier New" panose="02070309020205020404" pitchFamily="49" charset="0"/>
              </a:rPr>
              <a:t>The ranges of the axes must be set so that every pair of curves are exactly fitted inside each subfigure.</a:t>
            </a:r>
            <a:endParaRPr lang="en-US" altLang="en-US" sz="2400" dirty="0">
              <a:latin typeface="Courier New" panose="02070309020205020404" pitchFamily="49" charset="0"/>
              <a:cs typeface="Courier New" panose="02070309020205020404" pitchFamily="49" charset="0"/>
            </a:endParaRPr>
          </a:p>
          <a:p>
            <a:endParaRPr lang="en-US" altLang="en-US" sz="2400" dirty="0" smtClean="0">
              <a:latin typeface="Courier New" panose="02070309020205020404" pitchFamily="49" charset="0"/>
              <a:cs typeface="Courier New" panose="02070309020205020404" pitchFamily="49" charset="0"/>
            </a:endParaRPr>
          </a:p>
          <a:p>
            <a:endParaRPr lang="en-US" alt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69149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four problems. You must answer all of them.</a:t>
            </a:r>
          </a:p>
          <a:p>
            <a:pPr marL="0" indent="0">
              <a:buNone/>
            </a:pPr>
            <a:endParaRPr lang="en-US" altLang="zh-TW" dirty="0"/>
          </a:p>
          <a:p>
            <a:pPr marL="0" indent="0">
              <a:buNone/>
            </a:pPr>
            <a:r>
              <a:rPr lang="en-US" altLang="zh-TW" dirty="0" smtClean="0"/>
              <a:t>There are templates for some problems. Please use the templates </a:t>
            </a:r>
            <a:r>
              <a:rPr lang="en-US" altLang="zh-TW" b="1" dirty="0" smtClean="0"/>
              <a:t>if you want</a:t>
            </a:r>
            <a:r>
              <a:rPr lang="en-US" altLang="zh-TW" dirty="0" smtClean="0"/>
              <a:t>.</a:t>
            </a:r>
            <a:endParaRPr lang="en-US" altLang="zh-TW" dirty="0"/>
          </a:p>
        </p:txBody>
      </p:sp>
    </p:spTree>
    <p:extLst>
      <p:ext uri="{BB962C8B-B14F-4D97-AF65-F5344CB8AC3E}">
        <p14:creationId xmlns:p14="http://schemas.microsoft.com/office/powerpoint/2010/main" val="351718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87092" y="-158979"/>
            <a:ext cx="7886700" cy="1325563"/>
          </a:xfrm>
        </p:spPr>
        <p:txBody>
          <a:bodyPr/>
          <a:lstStyle/>
          <a:p>
            <a:r>
              <a:rPr lang="en-US" altLang="zh-TW" dirty="0" smtClean="0"/>
              <a:t>Problem 2.4</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588692" y="858142"/>
            <a:ext cx="10777808"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400" dirty="0" smtClean="0">
                <a:latin typeface="Times New Roman" panose="02020603050405020304" pitchFamily="18" charset="0"/>
                <a:cs typeface="Times New Roman" panose="02020603050405020304" pitchFamily="18" charset="0"/>
              </a:rPr>
              <a:t>The main process</a:t>
            </a:r>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is as follows.</a:t>
            </a:r>
          </a:p>
          <a:p>
            <a:pPr marL="457200" indent="-457200">
              <a:buAutoNum type="arabicPeriod"/>
            </a:pPr>
            <a:r>
              <a:rPr lang="en-US" altLang="en-US" sz="2400" dirty="0" smtClean="0">
                <a:latin typeface="Times New Roman" panose="02020603050405020304" pitchFamily="18" charset="0"/>
                <a:cs typeface="Times New Roman" panose="02020603050405020304" pitchFamily="18" charset="0"/>
              </a:rPr>
              <a:t>Ask to input the </a:t>
            </a:r>
            <a:r>
              <a:rPr lang="en-US" altLang="en-US" sz="2400" dirty="0">
                <a:latin typeface="Times New Roman" panose="02020603050405020304" pitchFamily="18" charset="0"/>
                <a:cs typeface="Times New Roman" panose="02020603050405020304" pitchFamily="18" charset="0"/>
              </a:rPr>
              <a:t>number of </a:t>
            </a:r>
            <a:r>
              <a:rPr lang="en-US" altLang="en-US" sz="2400" dirty="0" smtClean="0">
                <a:latin typeface="Times New Roman" panose="02020603050405020304" pitchFamily="18" charset="0"/>
                <a:cs typeface="Times New Roman" panose="02020603050405020304" pitchFamily="18" charset="0"/>
              </a:rPr>
              <a:t>sample points, n, inside [0, 10000]. If n is not inside the interval, repeat step 1.</a:t>
            </a:r>
          </a:p>
          <a:p>
            <a:pPr marL="457200" indent="-457200">
              <a:buAutoNum type="arabicPeriod"/>
            </a:pPr>
            <a:r>
              <a:rPr lang="en-US" altLang="en-US" sz="2400" dirty="0" smtClean="0">
                <a:latin typeface="Times New Roman" panose="02020603050405020304" pitchFamily="18" charset="0"/>
                <a:cs typeface="Times New Roman" panose="02020603050405020304" pitchFamily="18" charset="0"/>
              </a:rPr>
              <a:t>If n is zero, show the student ID. Then quit the program.</a:t>
            </a:r>
          </a:p>
          <a:p>
            <a:pPr marL="457200" indent="-457200">
              <a:buAutoNum type="arabicPeriod"/>
            </a:pPr>
            <a:r>
              <a:rPr lang="en-US" altLang="en-US" sz="2400" dirty="0" smtClean="0">
                <a:latin typeface="Times New Roman" panose="02020603050405020304" pitchFamily="18" charset="0"/>
                <a:cs typeface="Times New Roman" panose="02020603050405020304" pitchFamily="18" charset="0"/>
              </a:rPr>
              <a:t>Ask to input the option:</a:t>
            </a:r>
          </a:p>
          <a:p>
            <a:r>
              <a:rPr lang="en-US" altLang="en-US" sz="2400" dirty="0" smtClean="0">
                <a:latin typeface="Times New Roman" panose="02020603050405020304" pitchFamily="18" charset="0"/>
                <a:cs typeface="Times New Roman" panose="02020603050405020304" pitchFamily="18" charset="0"/>
              </a:rPr>
              <a:t>      Please input an option</a:t>
            </a:r>
          </a:p>
          <a:p>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1) Plot the curves of y(1,1) and y(1,2) in one figure. </a:t>
            </a:r>
          </a:p>
          <a:p>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2) Plot two pairs of curves</a:t>
            </a:r>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(y(1,1) </a:t>
            </a:r>
            <a:r>
              <a:rPr lang="en-US" altLang="en-US" sz="2400" dirty="0">
                <a:latin typeface="Times New Roman" panose="02020603050405020304" pitchFamily="18" charset="0"/>
                <a:cs typeface="Times New Roman" panose="02020603050405020304" pitchFamily="18" charset="0"/>
              </a:rPr>
              <a:t>and </a:t>
            </a:r>
            <a:r>
              <a:rPr lang="en-US" altLang="en-US" sz="2400" dirty="0" smtClean="0">
                <a:latin typeface="Times New Roman" panose="02020603050405020304" pitchFamily="18" charset="0"/>
                <a:cs typeface="Times New Roman" panose="02020603050405020304" pitchFamily="18" charset="0"/>
              </a:rPr>
              <a:t>y(1,2)) and </a:t>
            </a:r>
            <a:r>
              <a:rPr lang="en-US" altLang="en-US" sz="2400" dirty="0">
                <a:latin typeface="Times New Roman" panose="02020603050405020304" pitchFamily="18" charset="0"/>
                <a:cs typeface="Times New Roman" panose="02020603050405020304" pitchFamily="18" charset="0"/>
              </a:rPr>
              <a:t>(</a:t>
            </a:r>
            <a:r>
              <a:rPr lang="en-US" altLang="en-US" sz="2400" dirty="0" smtClean="0">
                <a:latin typeface="Times New Roman" panose="02020603050405020304" pitchFamily="18" charset="0"/>
                <a:cs typeface="Times New Roman" panose="02020603050405020304" pitchFamily="18" charset="0"/>
              </a:rPr>
              <a:t>y(2,1) </a:t>
            </a:r>
            <a:r>
              <a:rPr lang="en-US" altLang="en-US" sz="2400" dirty="0">
                <a:latin typeface="Times New Roman" panose="02020603050405020304" pitchFamily="18" charset="0"/>
                <a:cs typeface="Times New Roman" panose="02020603050405020304" pitchFamily="18" charset="0"/>
              </a:rPr>
              <a:t>and </a:t>
            </a:r>
            <a:r>
              <a:rPr lang="en-US" altLang="en-US" sz="2400" dirty="0" smtClean="0">
                <a:latin typeface="Times New Roman" panose="02020603050405020304" pitchFamily="18" charset="0"/>
                <a:cs typeface="Times New Roman" panose="02020603050405020304" pitchFamily="18" charset="0"/>
              </a:rPr>
              <a:t>y(2,2)).  </a:t>
            </a:r>
          </a:p>
          <a:p>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3) Plot the four pairs of curves.</a:t>
            </a:r>
            <a:endParaRPr lang="en-US" altLang="en-US" sz="2400" dirty="0">
              <a:latin typeface="Times New Roman" panose="02020603050405020304" pitchFamily="18" charset="0"/>
              <a:cs typeface="Times New Roman" panose="02020603050405020304" pitchFamily="18" charset="0"/>
            </a:endParaRPr>
          </a:p>
          <a:p>
            <a:endParaRPr lang="en-US" altLang="en-US" sz="2400" dirty="0" smtClean="0">
              <a:latin typeface="Times New Roman" panose="02020603050405020304" pitchFamily="18" charset="0"/>
              <a:cs typeface="Times New Roman" panose="02020603050405020304" pitchFamily="18" charset="0"/>
            </a:endParaRPr>
          </a:p>
          <a:p>
            <a:r>
              <a:rPr lang="en-US" altLang="en-US" sz="2400" dirty="0" smtClean="0">
                <a:latin typeface="Times New Roman" panose="02020603050405020304" pitchFamily="18" charset="0"/>
                <a:cs typeface="Times New Roman" panose="02020603050405020304" pitchFamily="18" charset="0"/>
              </a:rPr>
              <a:t>After an option is finished, go back to step 1.</a:t>
            </a:r>
          </a:p>
          <a:p>
            <a:r>
              <a:rPr lang="en-US" altLang="en-US" sz="2400" dirty="0" smtClean="0">
                <a:latin typeface="Times New Roman" panose="02020603050405020304" pitchFamily="18" charset="0"/>
                <a:cs typeface="Times New Roman" panose="02020603050405020304" pitchFamily="18" charset="0"/>
              </a:rPr>
              <a:t>In option 1, use a 1x1 grid.</a:t>
            </a:r>
          </a:p>
          <a:p>
            <a:r>
              <a:rPr lang="en-US" altLang="en-US" sz="2400" dirty="0" smtClean="0">
                <a:latin typeface="Times New Roman" panose="02020603050405020304" pitchFamily="18" charset="0"/>
                <a:cs typeface="Times New Roman" panose="02020603050405020304" pitchFamily="18" charset="0"/>
              </a:rPr>
              <a:t>In option 2, use a 2x1 grid. Each pair of curves are shown in one sub-figure in the same order as the function pair index.</a:t>
            </a:r>
          </a:p>
          <a:p>
            <a:r>
              <a:rPr lang="en-US" altLang="en-US" sz="2400" dirty="0" smtClean="0">
                <a:latin typeface="Times New Roman" panose="02020603050405020304" pitchFamily="18" charset="0"/>
                <a:cs typeface="Times New Roman" panose="02020603050405020304" pitchFamily="18" charset="0"/>
              </a:rPr>
              <a:t>In option 3,</a:t>
            </a:r>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use a 2x2 </a:t>
            </a:r>
            <a:r>
              <a:rPr lang="en-US" altLang="en-US" sz="2400" dirty="0">
                <a:latin typeface="Times New Roman" panose="02020603050405020304" pitchFamily="18" charset="0"/>
                <a:cs typeface="Times New Roman" panose="02020603050405020304" pitchFamily="18" charset="0"/>
              </a:rPr>
              <a:t>grid. </a:t>
            </a:r>
            <a:r>
              <a:rPr lang="en-US" altLang="en-US" sz="2400" dirty="0" smtClean="0">
                <a:latin typeface="Times New Roman" panose="02020603050405020304" pitchFamily="18" charset="0"/>
                <a:cs typeface="Times New Roman" panose="02020603050405020304" pitchFamily="18" charset="0"/>
              </a:rPr>
              <a:t>Each pair </a:t>
            </a:r>
            <a:r>
              <a:rPr lang="en-US" altLang="en-US" sz="2400" dirty="0">
                <a:latin typeface="Times New Roman" panose="02020603050405020304" pitchFamily="18" charset="0"/>
                <a:cs typeface="Times New Roman" panose="02020603050405020304" pitchFamily="18" charset="0"/>
              </a:rPr>
              <a:t>of </a:t>
            </a:r>
            <a:r>
              <a:rPr lang="en-US" altLang="en-US" sz="2400" dirty="0" smtClean="0">
                <a:latin typeface="Times New Roman" panose="02020603050405020304" pitchFamily="18" charset="0"/>
                <a:cs typeface="Times New Roman" panose="02020603050405020304" pitchFamily="18" charset="0"/>
              </a:rPr>
              <a:t>curves are shown in one sub-figure</a:t>
            </a:r>
            <a:r>
              <a:rPr lang="en-US" altLang="en-US" sz="2400" dirty="0">
                <a:latin typeface="Times New Roman" panose="02020603050405020304" pitchFamily="18" charset="0"/>
                <a:cs typeface="Times New Roman" panose="02020603050405020304" pitchFamily="18" charset="0"/>
              </a:rPr>
              <a:t>. </a:t>
            </a:r>
            <a:endParaRPr lang="en-US" altLang="en-US" sz="2400" dirty="0" smtClean="0">
              <a:latin typeface="Times New Roman" panose="02020603050405020304" pitchFamily="18" charset="0"/>
              <a:cs typeface="Times New Roman" panose="02020603050405020304" pitchFamily="18" charset="0"/>
            </a:endParaRPr>
          </a:p>
          <a:p>
            <a:r>
              <a:rPr lang="en-US" altLang="en-US" sz="2400" dirty="0" smtClean="0">
                <a:latin typeface="Times New Roman" panose="02020603050405020304" pitchFamily="18" charset="0"/>
                <a:cs typeface="Times New Roman" panose="02020603050405020304" pitchFamily="18" charset="0"/>
              </a:rPr>
              <a:t>An option must be completed within 10 seconds.</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73051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Problem </a:t>
            </a:r>
            <a:r>
              <a:rPr lang="en-US" altLang="zh-TW" dirty="0" smtClean="0"/>
              <a:t>2.4. Demo</a:t>
            </a:r>
            <a:endParaRPr lang="en-US" dirty="0"/>
          </a:p>
        </p:txBody>
      </p:sp>
      <p:sp>
        <p:nvSpPr>
          <p:cNvPr id="3" name="Content Placeholder 2"/>
          <p:cNvSpPr>
            <a:spLocks noGrp="1"/>
          </p:cNvSpPr>
          <p:nvPr>
            <p:ph idx="1"/>
          </p:nvPr>
        </p:nvSpPr>
        <p:spPr/>
        <p:txBody>
          <a:bodyPr/>
          <a:lstStyle/>
          <a:p>
            <a:pPr marL="0" indent="0">
              <a:buNone/>
            </a:pPr>
            <a:r>
              <a:rPr lang="en-US" dirty="0"/>
              <a:t>Please input n:10000</a:t>
            </a:r>
          </a:p>
          <a:p>
            <a:pPr marL="0" indent="0">
              <a:buNone/>
            </a:pPr>
            <a:r>
              <a:rPr lang="en-US" dirty="0"/>
              <a:t>1) Plot the curves of y(1,1) and y(1,2) in one figure.</a:t>
            </a:r>
          </a:p>
          <a:p>
            <a:pPr marL="0" indent="0">
              <a:buNone/>
            </a:pPr>
            <a:r>
              <a:rPr lang="en-US" dirty="0"/>
              <a:t>2) Plot two pairs of curves, (y(1,1) and y(1,2)) and (y(2,1) and y(2,2)).</a:t>
            </a:r>
          </a:p>
          <a:p>
            <a:pPr marL="0" indent="0">
              <a:buNone/>
            </a:pPr>
            <a:r>
              <a:rPr lang="en-US" dirty="0"/>
              <a:t>3) Plot the four pairs of curves.</a:t>
            </a:r>
          </a:p>
          <a:p>
            <a:pPr marL="0" indent="0">
              <a:buNone/>
            </a:pPr>
            <a:r>
              <a:rPr lang="en-US" dirty="0"/>
              <a:t>Please input an option:1</a:t>
            </a:r>
          </a:p>
        </p:txBody>
      </p:sp>
    </p:spTree>
    <p:extLst>
      <p:ext uri="{BB962C8B-B14F-4D97-AF65-F5344CB8AC3E}">
        <p14:creationId xmlns:p14="http://schemas.microsoft.com/office/powerpoint/2010/main" val="2098207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3" name="Picture 2"/>
          <p:cNvPicPr>
            <a:picLocks noChangeAspect="1"/>
          </p:cNvPicPr>
          <p:nvPr/>
        </p:nvPicPr>
        <p:blipFill rotWithShape="1">
          <a:blip r:embed="rId2"/>
          <a:srcRect l="10952" t="13556" r="8285" b="10762"/>
          <a:stretch/>
        </p:blipFill>
        <p:spPr>
          <a:xfrm>
            <a:off x="145143" y="564928"/>
            <a:ext cx="11814628" cy="6227758"/>
          </a:xfrm>
          <a:prstGeom prst="rect">
            <a:avLst/>
          </a:prstGeom>
        </p:spPr>
      </p:pic>
    </p:spTree>
    <p:extLst>
      <p:ext uri="{BB962C8B-B14F-4D97-AF65-F5344CB8AC3E}">
        <p14:creationId xmlns:p14="http://schemas.microsoft.com/office/powerpoint/2010/main" val="2335798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Problem </a:t>
            </a:r>
            <a:r>
              <a:rPr lang="en-US" altLang="zh-TW" dirty="0" smtClean="0"/>
              <a:t>2.4. Demo</a:t>
            </a:r>
            <a:endParaRPr lang="en-US" dirty="0"/>
          </a:p>
        </p:txBody>
      </p:sp>
      <p:sp>
        <p:nvSpPr>
          <p:cNvPr id="3" name="Content Placeholder 2"/>
          <p:cNvSpPr>
            <a:spLocks noGrp="1"/>
          </p:cNvSpPr>
          <p:nvPr>
            <p:ph idx="1"/>
          </p:nvPr>
        </p:nvSpPr>
        <p:spPr/>
        <p:txBody>
          <a:bodyPr/>
          <a:lstStyle/>
          <a:p>
            <a:pPr marL="0" indent="0">
              <a:buNone/>
            </a:pPr>
            <a:r>
              <a:rPr lang="en-US" dirty="0"/>
              <a:t>Please input n:10000</a:t>
            </a:r>
          </a:p>
          <a:p>
            <a:pPr marL="0" indent="0">
              <a:buNone/>
            </a:pPr>
            <a:r>
              <a:rPr lang="en-US" dirty="0"/>
              <a:t>1) Plot the curves of y(1,1) and y(1,2) in one figure.</a:t>
            </a:r>
          </a:p>
          <a:p>
            <a:pPr marL="0" indent="0">
              <a:buNone/>
            </a:pPr>
            <a:r>
              <a:rPr lang="en-US" dirty="0"/>
              <a:t>2) Plot two pairs of curves, (y(1,1) and y(1,2)) and (y(2,1) and y(2,2)).</a:t>
            </a:r>
          </a:p>
          <a:p>
            <a:pPr marL="0" indent="0">
              <a:buNone/>
            </a:pPr>
            <a:r>
              <a:rPr lang="en-US" dirty="0"/>
              <a:t>3) Plot the four pairs of curves.</a:t>
            </a:r>
          </a:p>
          <a:p>
            <a:pPr marL="0" indent="0">
              <a:buNone/>
            </a:pPr>
            <a:r>
              <a:rPr lang="en-US" dirty="0"/>
              <a:t>Please input an option:2</a:t>
            </a:r>
          </a:p>
        </p:txBody>
      </p:sp>
    </p:spTree>
    <p:extLst>
      <p:ext uri="{BB962C8B-B14F-4D97-AF65-F5344CB8AC3E}">
        <p14:creationId xmlns:p14="http://schemas.microsoft.com/office/powerpoint/2010/main" val="1202177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047" t="12540" r="7619" b="9916"/>
          <a:stretch/>
        </p:blipFill>
        <p:spPr>
          <a:xfrm>
            <a:off x="319314" y="632493"/>
            <a:ext cx="11364686" cy="6094878"/>
          </a:xfrm>
          <a:prstGeom prst="rect">
            <a:avLst/>
          </a:prstGeom>
        </p:spPr>
      </p:pic>
    </p:spTree>
    <p:extLst>
      <p:ext uri="{BB962C8B-B14F-4D97-AF65-F5344CB8AC3E}">
        <p14:creationId xmlns:p14="http://schemas.microsoft.com/office/powerpoint/2010/main" val="3474115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Problem </a:t>
            </a:r>
            <a:r>
              <a:rPr lang="en-US" altLang="zh-TW" dirty="0" smtClean="0"/>
              <a:t>2.4. Demo</a:t>
            </a:r>
            <a:endParaRPr lang="en-US" dirty="0"/>
          </a:p>
        </p:txBody>
      </p:sp>
      <p:sp>
        <p:nvSpPr>
          <p:cNvPr id="3" name="Content Placeholder 2"/>
          <p:cNvSpPr>
            <a:spLocks noGrp="1"/>
          </p:cNvSpPr>
          <p:nvPr>
            <p:ph idx="1"/>
          </p:nvPr>
        </p:nvSpPr>
        <p:spPr/>
        <p:txBody>
          <a:bodyPr/>
          <a:lstStyle/>
          <a:p>
            <a:pPr marL="0" indent="0">
              <a:buNone/>
            </a:pPr>
            <a:r>
              <a:rPr lang="en-US" dirty="0"/>
              <a:t>Please input n:10000</a:t>
            </a:r>
          </a:p>
          <a:p>
            <a:pPr marL="0" indent="0">
              <a:buNone/>
            </a:pPr>
            <a:r>
              <a:rPr lang="en-US" dirty="0"/>
              <a:t>1) Plot the curves of y(1,1) and y(1,2) in one figure.</a:t>
            </a:r>
          </a:p>
          <a:p>
            <a:pPr marL="0" indent="0">
              <a:buNone/>
            </a:pPr>
            <a:r>
              <a:rPr lang="en-US" dirty="0"/>
              <a:t>2) Plot two pairs of curves, (y(1,1) and y(1,2)) and (y(2,1) and y(2,2)).</a:t>
            </a:r>
          </a:p>
          <a:p>
            <a:pPr marL="0" indent="0">
              <a:buNone/>
            </a:pPr>
            <a:r>
              <a:rPr lang="en-US" dirty="0"/>
              <a:t>3) Plot the four pairs of curves.</a:t>
            </a:r>
          </a:p>
          <a:p>
            <a:pPr marL="0" indent="0">
              <a:buNone/>
            </a:pPr>
            <a:r>
              <a:rPr lang="en-US" dirty="0"/>
              <a:t>Please input an </a:t>
            </a:r>
            <a:r>
              <a:rPr lang="en-US" dirty="0" smtClean="0"/>
              <a:t>option:3</a:t>
            </a:r>
            <a:endParaRPr lang="en-US" dirty="0"/>
          </a:p>
        </p:txBody>
      </p:sp>
    </p:spTree>
    <p:extLst>
      <p:ext uri="{BB962C8B-B14F-4D97-AF65-F5344CB8AC3E}">
        <p14:creationId xmlns:p14="http://schemas.microsoft.com/office/powerpoint/2010/main" val="1409760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9657" y="506200"/>
            <a:ext cx="4005943" cy="4524315"/>
          </a:xfrm>
          <a:prstGeom prst="rect">
            <a:avLst/>
          </a:prstGeom>
        </p:spPr>
        <p:txBody>
          <a:bodyPr wrap="square">
            <a:spAutoFit/>
          </a:bodyPr>
          <a:lstStyle/>
          <a:p>
            <a:r>
              <a:rPr lang="en-US" altLang="en-US" sz="2400" b="1" dirty="0">
                <a:latin typeface="Courier New" panose="02070309020205020404" pitchFamily="49" charset="0"/>
                <a:cs typeface="Courier New" panose="02070309020205020404" pitchFamily="49" charset="0"/>
              </a:rPr>
              <a:t>The ranges of the axes must be set so that every pair of curves are exactly fitted inside each subfigure.</a:t>
            </a:r>
            <a:endParaRPr lang="en-US" altLang="en-US" sz="2400" dirty="0">
              <a:latin typeface="Courier New" panose="02070309020205020404" pitchFamily="49" charset="0"/>
              <a:cs typeface="Courier New" panose="02070309020205020404" pitchFamily="49" charset="0"/>
            </a:endParaRPr>
          </a:p>
          <a:p>
            <a:endParaRPr lang="en-US" altLang="en-US" sz="2400" dirty="0" smtClean="0">
              <a:latin typeface="Courier New" panose="02070309020205020404" pitchFamily="49" charset="0"/>
              <a:cs typeface="Courier New" panose="02070309020205020404" pitchFamily="49" charset="0"/>
            </a:endParaRPr>
          </a:p>
          <a:p>
            <a:r>
              <a:rPr lang="en-US" altLang="en-US" sz="2400" dirty="0" smtClean="0">
                <a:latin typeface="Courier New" panose="02070309020205020404" pitchFamily="49" charset="0"/>
                <a:cs typeface="Courier New" panose="02070309020205020404" pitchFamily="49" charset="0"/>
              </a:rPr>
              <a:t>The min and max y-coordinates of the curves are just fitted inside each subfigure.</a:t>
            </a:r>
            <a:endParaRPr lang="en-US" alt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2"/>
          <a:srcRect l="10762" t="13387" r="7333" b="9746"/>
          <a:stretch/>
        </p:blipFill>
        <p:spPr>
          <a:xfrm>
            <a:off x="3971285" y="972457"/>
            <a:ext cx="8220715" cy="4339772"/>
          </a:xfrm>
          <a:prstGeom prst="rect">
            <a:avLst/>
          </a:prstGeom>
        </p:spPr>
      </p:pic>
      <p:sp>
        <p:nvSpPr>
          <p:cNvPr id="5" name="TextBox 4"/>
          <p:cNvSpPr txBox="1"/>
          <p:nvPr/>
        </p:nvSpPr>
        <p:spPr>
          <a:xfrm>
            <a:off x="8723084" y="5500914"/>
            <a:ext cx="3468916" cy="954107"/>
          </a:xfrm>
          <a:prstGeom prst="rect">
            <a:avLst/>
          </a:prstGeom>
          <a:noFill/>
        </p:spPr>
        <p:txBody>
          <a:bodyPr wrap="square" rtlCol="0">
            <a:spAutoFit/>
          </a:bodyPr>
          <a:lstStyle/>
          <a:p>
            <a:r>
              <a:rPr lang="en-US" sz="2800" b="1" dirty="0" smtClean="0">
                <a:solidFill>
                  <a:srgbClr val="C00000"/>
                </a:solidFill>
              </a:rPr>
              <a:t>Note: there are no samples for y &lt; -15.</a:t>
            </a:r>
            <a:endParaRPr lang="en-US" sz="2800" b="1" dirty="0">
              <a:solidFill>
                <a:srgbClr val="C00000"/>
              </a:solidFill>
            </a:endParaRPr>
          </a:p>
        </p:txBody>
      </p:sp>
    </p:spTree>
    <p:extLst>
      <p:ext uri="{BB962C8B-B14F-4D97-AF65-F5344CB8AC3E}">
        <p14:creationId xmlns:p14="http://schemas.microsoft.com/office/powerpoint/2010/main" val="681352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87092" y="-171679"/>
            <a:ext cx="7886700" cy="1325563"/>
          </a:xfrm>
        </p:spPr>
        <p:txBody>
          <a:bodyPr/>
          <a:lstStyle/>
          <a:p>
            <a:r>
              <a:rPr lang="en-US" altLang="zh-TW" dirty="0" smtClean="0"/>
              <a:t>Problem 2.4. Marking scheme</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588692" y="845442"/>
            <a:ext cx="10777808"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400" dirty="0" smtClean="0">
                <a:latin typeface="Times New Roman" panose="02020603050405020304" pitchFamily="18" charset="0"/>
                <a:cs typeface="Times New Roman" panose="02020603050405020304" pitchFamily="18" charset="0"/>
              </a:rPr>
              <a:t>The main process is as follows.</a:t>
            </a:r>
          </a:p>
          <a:p>
            <a:pPr marL="457200" indent="-457200">
              <a:buAutoNum type="arabicPeriod"/>
            </a:pPr>
            <a:r>
              <a:rPr lang="en-US" altLang="en-US" sz="2400" b="1" dirty="0" smtClean="0">
                <a:latin typeface="Times New Roman" panose="02020603050405020304" pitchFamily="18" charset="0"/>
                <a:cs typeface="Times New Roman" panose="02020603050405020304" pitchFamily="18" charset="0"/>
              </a:rPr>
              <a:t>[1%] </a:t>
            </a:r>
            <a:r>
              <a:rPr lang="en-US" altLang="en-US" sz="2400" dirty="0" smtClean="0">
                <a:latin typeface="Times New Roman" panose="02020603050405020304" pitchFamily="18" charset="0"/>
                <a:cs typeface="Times New Roman" panose="02020603050405020304" pitchFamily="18" charset="0"/>
              </a:rPr>
              <a:t>Ask to input the number of point, n, inside [0, 10000]. If n is not inside the interval, repeat 1.</a:t>
            </a:r>
          </a:p>
          <a:p>
            <a:pPr marL="457200" indent="-457200">
              <a:buAutoNum type="arabicPeriod"/>
            </a:pPr>
            <a:r>
              <a:rPr lang="en-US" altLang="en-US" sz="2400" b="1" dirty="0" smtClean="0">
                <a:latin typeface="Times New Roman" panose="02020603050405020304" pitchFamily="18" charset="0"/>
                <a:cs typeface="Times New Roman" panose="02020603050405020304" pitchFamily="18" charset="0"/>
              </a:rPr>
              <a:t>[1%] </a:t>
            </a:r>
            <a:r>
              <a:rPr lang="en-US" altLang="en-US" sz="2400" dirty="0" smtClean="0">
                <a:latin typeface="Times New Roman" panose="02020603050405020304" pitchFamily="18" charset="0"/>
                <a:cs typeface="Times New Roman" panose="02020603050405020304" pitchFamily="18" charset="0"/>
              </a:rPr>
              <a:t>If n is zero, show the student ID. Then quit the program.</a:t>
            </a:r>
          </a:p>
          <a:p>
            <a:pPr marL="457200" indent="-457200">
              <a:buAutoNum type="arabicPeriod"/>
            </a:pPr>
            <a:r>
              <a:rPr lang="en-US" altLang="en-US" sz="2400" dirty="0" smtClean="0">
                <a:latin typeface="Times New Roman" panose="02020603050405020304" pitchFamily="18" charset="0"/>
                <a:cs typeface="Times New Roman" panose="02020603050405020304" pitchFamily="18" charset="0"/>
              </a:rPr>
              <a:t>Ask to input the option for showing the curves:</a:t>
            </a:r>
          </a:p>
          <a:p>
            <a:r>
              <a:rPr lang="en-US" altLang="en-US" sz="2400" dirty="0" smtClean="0">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  1%] </a:t>
            </a:r>
            <a:r>
              <a:rPr lang="en-US" altLang="en-US" sz="2400" dirty="0" smtClean="0">
                <a:latin typeface="Times New Roman" panose="02020603050405020304" pitchFamily="18" charset="0"/>
                <a:cs typeface="Times New Roman" panose="02020603050405020304" pitchFamily="18" charset="0"/>
              </a:rPr>
              <a:t>Please input an option</a:t>
            </a:r>
          </a:p>
          <a:p>
            <a:r>
              <a:rPr lang="en-US" altLang="en-US" sz="2400" dirty="0" smtClean="0">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  4%] </a:t>
            </a:r>
            <a:r>
              <a:rPr lang="en-US" altLang="en-US" sz="2400" dirty="0" smtClean="0">
                <a:latin typeface="Times New Roman" panose="02020603050405020304" pitchFamily="18" charset="0"/>
                <a:cs typeface="Times New Roman" panose="02020603050405020304" pitchFamily="18" charset="0"/>
              </a:rPr>
              <a:t>1) Plot the curves of y(1,1) and y(1,2) in one figure. </a:t>
            </a:r>
          </a:p>
          <a:p>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  4%] </a:t>
            </a:r>
            <a:r>
              <a:rPr lang="en-US" altLang="en-US" sz="2400" dirty="0" smtClean="0">
                <a:latin typeface="Times New Roman" panose="02020603050405020304" pitchFamily="18" charset="0"/>
                <a:cs typeface="Times New Roman" panose="02020603050405020304" pitchFamily="18" charset="0"/>
              </a:rPr>
              <a:t>2) Plot two pairs of curves</a:t>
            </a:r>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(y(1,1) </a:t>
            </a:r>
            <a:r>
              <a:rPr lang="en-US" altLang="en-US" sz="2400" dirty="0">
                <a:latin typeface="Times New Roman" panose="02020603050405020304" pitchFamily="18" charset="0"/>
                <a:cs typeface="Times New Roman" panose="02020603050405020304" pitchFamily="18" charset="0"/>
              </a:rPr>
              <a:t>and </a:t>
            </a:r>
            <a:r>
              <a:rPr lang="en-US" altLang="en-US" sz="2400" dirty="0" smtClean="0">
                <a:latin typeface="Times New Roman" panose="02020603050405020304" pitchFamily="18" charset="0"/>
                <a:cs typeface="Times New Roman" panose="02020603050405020304" pitchFamily="18" charset="0"/>
              </a:rPr>
              <a:t>y(1,2)) and </a:t>
            </a:r>
            <a:r>
              <a:rPr lang="en-US" altLang="en-US" sz="2400" dirty="0">
                <a:latin typeface="Times New Roman" panose="02020603050405020304" pitchFamily="18" charset="0"/>
                <a:cs typeface="Times New Roman" panose="02020603050405020304" pitchFamily="18" charset="0"/>
              </a:rPr>
              <a:t>(</a:t>
            </a:r>
            <a:r>
              <a:rPr lang="en-US" altLang="en-US" sz="2400" dirty="0" smtClean="0">
                <a:latin typeface="Times New Roman" panose="02020603050405020304" pitchFamily="18" charset="0"/>
                <a:cs typeface="Times New Roman" panose="02020603050405020304" pitchFamily="18" charset="0"/>
              </a:rPr>
              <a:t>y(1,1) </a:t>
            </a:r>
            <a:r>
              <a:rPr lang="en-US" altLang="en-US" sz="2400" dirty="0">
                <a:latin typeface="Times New Roman" panose="02020603050405020304" pitchFamily="18" charset="0"/>
                <a:cs typeface="Times New Roman" panose="02020603050405020304" pitchFamily="18" charset="0"/>
              </a:rPr>
              <a:t>and </a:t>
            </a:r>
            <a:r>
              <a:rPr lang="en-US" altLang="en-US" sz="2400" dirty="0" smtClean="0">
                <a:latin typeface="Times New Roman" panose="02020603050405020304" pitchFamily="18" charset="0"/>
                <a:cs typeface="Times New Roman" panose="02020603050405020304" pitchFamily="18" charset="0"/>
              </a:rPr>
              <a:t>y(1,2)).  </a:t>
            </a:r>
          </a:p>
          <a:p>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  5%] </a:t>
            </a:r>
            <a:r>
              <a:rPr lang="en-US" altLang="en-US" sz="2400" dirty="0" smtClean="0">
                <a:latin typeface="Times New Roman" panose="02020603050405020304" pitchFamily="18" charset="0"/>
                <a:cs typeface="Times New Roman" panose="02020603050405020304" pitchFamily="18" charset="0"/>
              </a:rPr>
              <a:t>3) Plot the four pairs of curves.</a:t>
            </a:r>
            <a:endParaRPr lang="en-US" altLang="en-US" sz="2400" dirty="0">
              <a:latin typeface="Times New Roman" panose="02020603050405020304" pitchFamily="18" charset="0"/>
              <a:cs typeface="Times New Roman" panose="02020603050405020304" pitchFamily="18" charset="0"/>
            </a:endParaRPr>
          </a:p>
          <a:p>
            <a:r>
              <a:rPr lang="en-US" altLang="en-US" sz="2400" dirty="0" smtClean="0">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  5%]</a:t>
            </a:r>
            <a:r>
              <a:rPr lang="en-US" altLang="en-US" sz="2400" dirty="0" smtClean="0">
                <a:latin typeface="Times New Roman" panose="02020603050405020304" pitchFamily="18" charset="0"/>
                <a:cs typeface="Times New Roman" panose="02020603050405020304" pitchFamily="18" charset="0"/>
              </a:rPr>
              <a:t> In each option, the sample points inside </a:t>
            </a:r>
            <a:r>
              <a:rPr lang="en-US" altLang="en-US" sz="2400" b="1" dirty="0">
                <a:latin typeface="Courier New" panose="02070309020205020404" pitchFamily="49" charset="0"/>
                <a:cs typeface="Courier New" panose="02070309020205020404" pitchFamily="49" charset="0"/>
              </a:rPr>
              <a:t>X</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x</a:t>
            </a:r>
            <a:r>
              <a:rPr lang="en-US" altLang="en-US" sz="2400" dirty="0">
                <a:latin typeface="Courier New" panose="02070309020205020404" pitchFamily="49" charset="0"/>
                <a:cs typeface="Courier New" panose="02070309020205020404" pitchFamily="49" charset="0"/>
              </a:rPr>
              <a:t> </a:t>
            </a:r>
            <a:r>
              <a:rPr lang="en-US" altLang="en-US" sz="2400" b="1" dirty="0">
                <a:latin typeface="Courier New" panose="02070309020205020404" pitchFamily="49" charset="0"/>
                <a:cs typeface="Courier New" panose="02070309020205020404" pitchFamily="49" charset="0"/>
              </a:rPr>
              <a:t>Y</a:t>
            </a:r>
            <a:r>
              <a:rPr lang="en-US" altLang="en-US" sz="2400" dirty="0" smtClean="0">
                <a:latin typeface="Times New Roman" panose="02020603050405020304" pitchFamily="18" charset="0"/>
                <a:cs typeface="Times New Roman" panose="02020603050405020304" pitchFamily="18" charset="0"/>
              </a:rPr>
              <a:t> and between two curves are drawn in green color. Use ‘.’ shape.  </a:t>
            </a:r>
          </a:p>
          <a:p>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  4%] </a:t>
            </a:r>
            <a:r>
              <a:rPr lang="en-US" altLang="en-US" sz="2400" b="1" dirty="0">
                <a:latin typeface="Courier New" panose="02070309020205020404" pitchFamily="49" charset="0"/>
                <a:cs typeface="Courier New" panose="02070309020205020404" pitchFamily="49" charset="0"/>
              </a:rPr>
              <a:t>The ranges of the axes must be set so that every pair of curves are exactly fitted inside each subfigure.</a:t>
            </a:r>
            <a:endParaRPr lang="en-US" altLang="en-US" sz="2400" dirty="0">
              <a:latin typeface="Courier New" panose="02070309020205020404" pitchFamily="49" charset="0"/>
              <a:cs typeface="Courier New" panose="02070309020205020404" pitchFamily="49" charset="0"/>
            </a:endParaRPr>
          </a:p>
          <a:p>
            <a:endParaRPr lang="en-US" altLang="en-US" sz="2400" dirty="0" smtClean="0">
              <a:latin typeface="Times New Roman" panose="02020603050405020304" pitchFamily="18" charset="0"/>
              <a:cs typeface="Times New Roman" panose="02020603050405020304" pitchFamily="18" charset="0"/>
            </a:endParaRPr>
          </a:p>
          <a:p>
            <a:r>
              <a:rPr lang="en-US" altLang="en-US" sz="2400" dirty="0" smtClean="0">
                <a:latin typeface="Times New Roman" panose="02020603050405020304" pitchFamily="18" charset="0"/>
                <a:cs typeface="Times New Roman" panose="02020603050405020304" pitchFamily="18" charset="0"/>
              </a:rPr>
              <a:t>The performance must be completed within 10 seconds. </a:t>
            </a:r>
            <a:r>
              <a:rPr lang="en-US" altLang="en-US" sz="2400" b="1" dirty="0" smtClean="0">
                <a:latin typeface="Times New Roman" panose="02020603050405020304" pitchFamily="18" charset="0"/>
                <a:cs typeface="Times New Roman" panose="02020603050405020304" pitchFamily="18" charset="0"/>
              </a:rPr>
              <a:t>If not, deduce 10%.</a:t>
            </a:r>
          </a:p>
          <a:p>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4032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r>
              <a:rPr lang="en-US" dirty="0" smtClean="0"/>
              <a:t>.</a:t>
            </a:r>
          </a:p>
          <a:p>
            <a:endParaRPr lang="en-US" dirty="0"/>
          </a:p>
          <a:p>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97755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20000"/>
          </a:bodyPr>
          <a:lstStyle/>
          <a:p>
            <a:pPr marL="0" indent="0">
              <a:buNone/>
            </a:pPr>
            <a:r>
              <a:rPr lang="en-US" dirty="0" smtClean="0"/>
              <a:t>Write all your programs in a folder. The folder name is mat_midterm_02_student_ID. For example, if your ID is 12345678, the folder name is mat_midterm_02_12345678.</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m02_X_yourStudentID.m,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m02_3_12345678.m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Midterm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a:t>disp</a:t>
            </a:r>
            <a:r>
              <a:rPr lang="en-US" dirty="0"/>
              <a:t>('Midterm Problem </a:t>
            </a:r>
            <a:r>
              <a:rPr lang="en-US" dirty="0" smtClean="0"/>
              <a:t>2.1</a:t>
            </a:r>
            <a:r>
              <a:rPr lang="en-US" dirty="0"/>
              <a:t>') 	% show Midterm Problem </a:t>
            </a:r>
            <a:r>
              <a:rPr lang="en-US" dirty="0" smtClean="0"/>
              <a:t>2.1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(25%) </a:t>
            </a:r>
            <a:r>
              <a:rPr lang="en-US" dirty="0"/>
              <a:t>Problem 2.1. “Galaxy” system.</a:t>
            </a:r>
          </a:p>
        </p:txBody>
      </p:sp>
      <p:sp>
        <p:nvSpPr>
          <p:cNvPr id="3" name="Content Placeholder 2"/>
          <p:cNvSpPr>
            <a:spLocks noGrp="1"/>
          </p:cNvSpPr>
          <p:nvPr>
            <p:ph idx="1"/>
          </p:nvPr>
        </p:nvSpPr>
        <p:spPr>
          <a:xfrm>
            <a:off x="838200" y="1825625"/>
            <a:ext cx="6287814" cy="4351338"/>
          </a:xfrm>
        </p:spPr>
        <p:txBody>
          <a:bodyPr/>
          <a:lstStyle/>
          <a:p>
            <a:pPr marL="0" indent="0">
              <a:buNone/>
            </a:pPr>
            <a:r>
              <a:rPr lang="en-US" dirty="0" smtClean="0"/>
              <a:t>There are a particle fixed at center [0 0].</a:t>
            </a:r>
          </a:p>
          <a:p>
            <a:pPr marL="0" indent="0">
              <a:buNone/>
            </a:pPr>
            <a:r>
              <a:rPr lang="en-US" dirty="0" smtClean="0"/>
              <a:t>There are (free) particles moving around the center particle.</a:t>
            </a:r>
          </a:p>
          <a:p>
            <a:pPr marL="0" indent="0">
              <a:buNone/>
            </a:pPr>
            <a:r>
              <a:rPr lang="en-US" dirty="0" smtClean="0"/>
              <a:t>Color interpolation is adopted to color the colors of the free particles.</a:t>
            </a:r>
            <a:endParaRPr lang="en-US" dirty="0"/>
          </a:p>
        </p:txBody>
      </p:sp>
      <p:pic>
        <p:nvPicPr>
          <p:cNvPr id="4" name="m02_galaxy_same_direction_counter_clockwi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672" r="14953"/>
          <a:stretch/>
        </p:blipFill>
        <p:spPr>
          <a:xfrm>
            <a:off x="7721600" y="792724"/>
            <a:ext cx="4229100" cy="5181600"/>
          </a:xfrm>
          <a:prstGeom prst="rect">
            <a:avLst/>
          </a:prstGeom>
        </p:spPr>
      </p:pic>
    </p:spTree>
    <p:extLst>
      <p:ext uri="{BB962C8B-B14F-4D97-AF65-F5344CB8AC3E}">
        <p14:creationId xmlns:p14="http://schemas.microsoft.com/office/powerpoint/2010/main" val="28833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lstStyle/>
          <a:p>
            <a:r>
              <a:rPr lang="en-US" dirty="0" smtClean="0"/>
              <a:t>Problem 2.1. “Galaxy” system.</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02582" y="1307938"/>
                <a:ext cx="11495432" cy="5266481"/>
              </a:xfrm>
            </p:spPr>
            <p:txBody>
              <a:bodyPr>
                <a:normAutofit fontScale="92500" lnSpcReduction="20000"/>
              </a:bodyPr>
              <a:lstStyle/>
              <a:p>
                <a:r>
                  <a:rPr lang="en-US" altLang="zh-TW" dirty="0" smtClean="0"/>
                  <a:t>Visualization of the projectile motion of particles .  The update rules for a particle p is as follows:</a:t>
                </a:r>
              </a:p>
              <a:p>
                <a:pPr marL="0" indent="0">
                  <a:buNone/>
                </a:pPr>
                <a:r>
                  <a:rPr lang="en-US" altLang="zh-TW" dirty="0" smtClean="0"/>
                  <a:t>R1</a:t>
                </a:r>
                <a:r>
                  <a:rPr lang="en-US" altLang="zh-TW" dirty="0"/>
                  <a:t>) </a:t>
                </a:r>
                <a:r>
                  <a:rPr lang="en-US" altLang="zh-TW" dirty="0" smtClean="0"/>
                  <a:t> </a:t>
                </a:r>
                <a14:m>
                  <m:oMath xmlns:m="http://schemas.openxmlformats.org/officeDocument/2006/math">
                    <m:r>
                      <a:rPr lang="en-US" altLang="zh-TW" i="1">
                        <a:latin typeface="Cambria Math" panose="02040503050406030204" pitchFamily="18" charset="0"/>
                      </a:rPr>
                      <m:t>𝐹</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𝑝</m:t>
                        </m:r>
                      </m:num>
                      <m:den>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𝑝</m:t>
                            </m:r>
                          </m:e>
                        </m:d>
                        <m:r>
                          <a:rPr lang="en-US" altLang="zh-TW" i="1">
                            <a:latin typeface="Cambria Math" panose="02040503050406030204" pitchFamily="18" charset="0"/>
                          </a:rPr>
                          <m:t>|</m:t>
                        </m:r>
                      </m:den>
                    </m:f>
                    <m:f>
                      <m:fPr>
                        <m:ctrlPr>
                          <a:rPr lang="en-US" altLang="zh-TW" i="1">
                            <a:latin typeface="Cambria Math" panose="02040503050406030204" pitchFamily="18" charset="0"/>
                          </a:rPr>
                        </m:ctrlPr>
                      </m:fPr>
                      <m:num>
                        <m:r>
                          <a:rPr lang="en-US" altLang="zh-TW" i="1">
                            <a:latin typeface="Cambria Math" panose="02040503050406030204" pitchFamily="18" charset="0"/>
                          </a:rPr>
                          <m:t>𝑚𝑀</m:t>
                        </m:r>
                      </m:num>
                      <m:den>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1+</m:t>
                            </m:r>
                            <m:r>
                              <a:rPr lang="en-US" altLang="zh-TW" i="1">
                                <a:latin typeface="Cambria Math" panose="02040503050406030204" pitchFamily="18" charset="0"/>
                              </a:rPr>
                              <m:t>𝑝</m:t>
                            </m:r>
                          </m:e>
                          <m:sup>
                            <m:r>
                              <a:rPr lang="en-US" altLang="zh-TW" i="1">
                                <a:latin typeface="Cambria Math" panose="02040503050406030204" pitchFamily="18" charset="0"/>
                              </a:rPr>
                              <m:t>2</m:t>
                            </m:r>
                          </m:sup>
                        </m:sSup>
                      </m:den>
                    </m:f>
                  </m:oMath>
                </a14:m>
                <a:r>
                  <a:rPr lang="en-US" altLang="zh-TW" dirty="0"/>
                  <a:t> 			</a:t>
                </a:r>
                <a:r>
                  <a:rPr lang="en-US" altLang="zh-TW" dirty="0" smtClean="0"/>
                  <a:t>	% </a:t>
                </a:r>
                <a:r>
                  <a:rPr lang="en-US" altLang="zh-TW" dirty="0"/>
                  <a:t>force</a:t>
                </a:r>
              </a:p>
              <a:p>
                <a:pPr marL="0" indent="0">
                  <a:buNone/>
                </a:pPr>
                <a:r>
                  <a:rPr lang="en-US" altLang="zh-TW" dirty="0"/>
                  <a:t>R2) a = </a:t>
                </a:r>
                <a:r>
                  <a:rPr lang="en-US" altLang="zh-TW" dirty="0" smtClean="0"/>
                  <a:t>F/m		</a:t>
                </a:r>
                <a:r>
                  <a:rPr lang="en-US" altLang="zh-TW" dirty="0"/>
                  <a:t>		</a:t>
                </a:r>
                <a:r>
                  <a:rPr lang="en-US" altLang="zh-TW" dirty="0" smtClean="0"/>
                  <a:t>	% acceleration</a:t>
                </a:r>
                <a:endParaRPr lang="en-US" altLang="zh-TW" dirty="0"/>
              </a:p>
              <a:p>
                <a:pPr marL="0" indent="0">
                  <a:buNone/>
                </a:pPr>
                <a:r>
                  <a:rPr lang="en-US" altLang="zh-TW" dirty="0"/>
                  <a:t>R3) v </a:t>
                </a:r>
                <a:r>
                  <a:rPr lang="en-US" altLang="zh-TW" dirty="0">
                    <a:sym typeface="Wingdings" panose="05000000000000000000" pitchFamily="2" charset="2"/>
                  </a:rPr>
                  <a:t></a:t>
                </a:r>
                <a:r>
                  <a:rPr lang="en-US" altLang="zh-TW" dirty="0"/>
                  <a:t> v + a </a:t>
                </a:r>
                <a:r>
                  <a:rPr lang="en-US" altLang="zh-TW" dirty="0">
                    <a:latin typeface="Symbol" panose="05050102010706020507" pitchFamily="18" charset="2"/>
                  </a:rPr>
                  <a:t>D</a:t>
                </a:r>
                <a:r>
                  <a:rPr lang="en-US" altLang="zh-TW" dirty="0"/>
                  <a:t>t			</a:t>
                </a:r>
                <a:r>
                  <a:rPr lang="en-US" altLang="zh-TW" dirty="0" smtClean="0"/>
                  <a:t>	% </a:t>
                </a:r>
                <a:r>
                  <a:rPr lang="en-US" altLang="zh-TW" dirty="0"/>
                  <a:t>velocity</a:t>
                </a:r>
              </a:p>
              <a:p>
                <a:pPr marL="0" indent="0">
                  <a:buNone/>
                </a:pPr>
                <a:r>
                  <a:rPr lang="en-US" altLang="zh-TW" dirty="0">
                    <a:sym typeface="Wingdings" panose="05000000000000000000" pitchFamily="2" charset="2"/>
                  </a:rPr>
                  <a:t>R4) p  p + v </a:t>
                </a:r>
                <a:r>
                  <a:rPr lang="en-US" altLang="zh-TW" dirty="0">
                    <a:latin typeface="Symbol" panose="05050102010706020507" pitchFamily="18" charset="2"/>
                  </a:rPr>
                  <a:t>D</a:t>
                </a:r>
                <a:r>
                  <a:rPr lang="en-US" altLang="zh-TW" dirty="0"/>
                  <a:t>t 			</a:t>
                </a:r>
                <a:r>
                  <a:rPr lang="en-US" altLang="zh-TW" dirty="0" smtClean="0"/>
                  <a:t>	% </a:t>
                </a:r>
                <a:r>
                  <a:rPr lang="en-US" altLang="zh-TW" dirty="0"/>
                  <a:t>position</a:t>
                </a:r>
              </a:p>
              <a:p>
                <a:pPr marL="0" indent="0">
                  <a:buNone/>
                </a:pPr>
                <a:r>
                  <a:rPr lang="en-US" altLang="zh-TW" dirty="0"/>
                  <a:t>R5) t </a:t>
                </a:r>
                <a:r>
                  <a:rPr lang="en-US" altLang="zh-TW" dirty="0">
                    <a:sym typeface="Wingdings" panose="05000000000000000000" pitchFamily="2" charset="2"/>
                  </a:rPr>
                  <a:t> t + </a:t>
                </a:r>
                <a:r>
                  <a:rPr lang="en-US" altLang="zh-TW" dirty="0">
                    <a:latin typeface="Symbol" panose="05050102010706020507" pitchFamily="18" charset="2"/>
                  </a:rPr>
                  <a:t>D</a:t>
                </a:r>
                <a:r>
                  <a:rPr lang="en-US" altLang="zh-TW" dirty="0"/>
                  <a:t>t				% time 	</a:t>
                </a:r>
              </a:p>
              <a:p>
                <a:pPr marL="0" indent="0">
                  <a:buNone/>
                </a:pPr>
                <a:r>
                  <a:rPr lang="en-US" altLang="zh-TW" dirty="0" smtClean="0"/>
                  <a:t>Initial condition: t = 0. The particle position is randomly generated within a region in a uniform manner. A point p is inside the region </a:t>
                </a:r>
                <a:r>
                  <a:rPr lang="en-US" altLang="zh-TW" dirty="0" err="1" smtClean="0"/>
                  <a:t>iff</a:t>
                </a:r>
                <a:r>
                  <a:rPr lang="en-US" altLang="zh-TW" dirty="0" smtClean="0"/>
                  <a:t> (if only if), 50&gt;=||p|| &gt;= 10. </a:t>
                </a:r>
                <a:r>
                  <a:rPr lang="en-US" altLang="zh-TW" dirty="0"/>
                  <a:t>Here, </a:t>
                </a:r>
                <a:r>
                  <a:rPr lang="en-US" altLang="zh-TW" dirty="0" smtClean="0"/>
                  <a:t>||p|| is the distance between p and the origin [0 0].</a:t>
                </a:r>
              </a:p>
              <a:p>
                <a:pPr marL="0" indent="0">
                  <a:buNone/>
                </a:pPr>
                <a:r>
                  <a:rPr lang="en-US" altLang="zh-TW" dirty="0" smtClean="0"/>
                  <a:t>Initialize the velocity of each particle so that it is orthogonal to the vector (p-[0 0]).</a:t>
                </a:r>
                <a:endParaRPr lang="en-US" altLang="zh-TW" dirty="0"/>
              </a:p>
              <a:p>
                <a:pPr marL="0" indent="0">
                  <a:buNone/>
                </a:pPr>
                <a:r>
                  <a:rPr lang="en-US" altLang="zh-TW" dirty="0" smtClean="0"/>
                  <a:t> </a:t>
                </a:r>
                <a:r>
                  <a:rPr lang="en-US" altLang="zh-TW" dirty="0">
                    <a:latin typeface="Symbol" panose="05050102010706020507" pitchFamily="18" charset="2"/>
                  </a:rPr>
                  <a:t>D</a:t>
                </a:r>
                <a:r>
                  <a:rPr lang="en-US" altLang="zh-TW" dirty="0"/>
                  <a:t>t </a:t>
                </a:r>
                <a:r>
                  <a:rPr lang="en-US" altLang="zh-TW"/>
                  <a:t>= </a:t>
                </a:r>
                <a:r>
                  <a:rPr lang="en-US" altLang="zh-TW" smtClean="0"/>
                  <a:t>0.025. </a:t>
                </a:r>
                <a:r>
                  <a:rPr lang="en-US" altLang="zh-TW" dirty="0" smtClean="0"/>
                  <a:t>m = 1. M = 10000. Use the same scale along the x- and y-axes. Use </a:t>
                </a:r>
                <a:r>
                  <a:rPr lang="en-US" altLang="zh-TW" dirty="0" err="1" smtClean="0"/>
                  <a:t>pbaspect</a:t>
                </a:r>
                <a:r>
                  <a:rPr lang="en-US" altLang="zh-TW" dirty="0" smtClean="0"/>
                  <a:t>. </a:t>
                </a:r>
                <a:r>
                  <a:rPr lang="en-US" altLang="zh-TW" b="1" dirty="0" smtClean="0"/>
                  <a:t>Apply color interpolation </a:t>
                </a:r>
                <a:r>
                  <a:rPr lang="en-US" altLang="zh-TW" dirty="0" smtClean="0"/>
                  <a:t>to set the color of a particle based on distance.</a:t>
                </a:r>
                <a:endParaRPr lang="en-US" altLang="zh-TW" dirty="0"/>
              </a:p>
              <a:p>
                <a:pPr marL="0" indent="0">
                  <a:buNone/>
                </a:pPr>
                <a:endParaRPr lang="en-US" altLang="zh-TW" dirty="0" smtClean="0"/>
              </a:p>
              <a:p>
                <a:pPr marL="0" indent="0">
                  <a:buNone/>
                </a:pP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02582" y="1307938"/>
                <a:ext cx="11495432" cy="5266481"/>
              </a:xfrm>
              <a:blipFill>
                <a:blip r:embed="rId2"/>
                <a:stretch>
                  <a:fillRect l="-954" t="-3013" r="-2121"/>
                </a:stretch>
              </a:blipFill>
            </p:spPr>
            <p:txBody>
              <a:bodyPr/>
              <a:lstStyle/>
              <a:p>
                <a:r>
                  <a:rPr lang="en-US">
                    <a:noFill/>
                  </a:rPr>
                  <a:t> </a:t>
                </a:r>
              </a:p>
            </p:txBody>
          </p:sp>
        </mc:Fallback>
      </mc:AlternateContent>
    </p:spTree>
    <p:extLst>
      <p:ext uri="{BB962C8B-B14F-4D97-AF65-F5344CB8AC3E}">
        <p14:creationId xmlns:p14="http://schemas.microsoft.com/office/powerpoint/2010/main" val="4215401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215339"/>
            <a:ext cx="10515600" cy="1325563"/>
          </a:xfrm>
        </p:spPr>
        <p:txBody>
          <a:bodyPr/>
          <a:lstStyle/>
          <a:p>
            <a:r>
              <a:rPr lang="en-US" dirty="0" smtClean="0"/>
              <a:t>Problem </a:t>
            </a:r>
            <a:r>
              <a:rPr lang="en-US" dirty="0"/>
              <a:t>2.1</a:t>
            </a:r>
            <a:endParaRPr lang="zh-TW" altLang="en-US" dirty="0"/>
          </a:p>
        </p:txBody>
      </p:sp>
      <p:sp>
        <p:nvSpPr>
          <p:cNvPr id="3" name="內容版面配置區 2"/>
          <p:cNvSpPr>
            <a:spLocks noGrp="1"/>
          </p:cNvSpPr>
          <p:nvPr>
            <p:ph idx="1"/>
          </p:nvPr>
        </p:nvSpPr>
        <p:spPr>
          <a:xfrm>
            <a:off x="202583" y="851338"/>
            <a:ext cx="7341217" cy="5723081"/>
          </a:xfrm>
        </p:spPr>
        <p:txBody>
          <a:bodyPr>
            <a:normAutofit fontScale="77500" lnSpcReduction="20000"/>
          </a:bodyPr>
          <a:lstStyle/>
          <a:p>
            <a:pPr marL="0" indent="0">
              <a:buNone/>
            </a:pPr>
            <a:r>
              <a:rPr lang="en-US" altLang="zh-TW" b="1" dirty="0" smtClean="0"/>
              <a:t>Velocity normalization</a:t>
            </a:r>
            <a:r>
              <a:rPr lang="en-US" altLang="zh-TW" dirty="0" smtClean="0"/>
              <a:t>. Make the velocity of the particle p orthogonal to the vector p – [0 0].</a:t>
            </a:r>
          </a:p>
          <a:p>
            <a:pPr marL="0" indent="0">
              <a:buNone/>
            </a:pPr>
            <a:r>
              <a:rPr lang="en-US" altLang="zh-TW" dirty="0" smtClean="0"/>
              <a:t>Assume p = [x y]. Then the velocity is </a:t>
            </a:r>
          </a:p>
          <a:p>
            <a:pPr marL="0" indent="0">
              <a:buNone/>
            </a:pPr>
            <a:r>
              <a:rPr lang="en-US" altLang="zh-TW" dirty="0" smtClean="0"/>
              <a:t>A) s * [y  -x] /||p|| or </a:t>
            </a:r>
          </a:p>
          <a:p>
            <a:pPr marL="0" indent="0">
              <a:buNone/>
            </a:pPr>
            <a:r>
              <a:rPr lang="en-US" altLang="zh-TW" dirty="0"/>
              <a:t>B</a:t>
            </a:r>
            <a:r>
              <a:rPr lang="en-US" altLang="zh-TW" dirty="0" smtClean="0"/>
              <a:t>) s * [ -y  x]/||p||</a:t>
            </a:r>
          </a:p>
          <a:p>
            <a:pPr marL="0" indent="0">
              <a:buNone/>
            </a:pPr>
            <a:r>
              <a:rPr lang="en-US" altLang="zh-TW" dirty="0" smtClean="0"/>
              <a:t>Set s to 20. If you adopt the same rule (A or B) to set the velocities of all the particles, all the particles rotate in the same direction.</a:t>
            </a:r>
          </a:p>
          <a:p>
            <a:pPr marL="0" indent="0">
              <a:buNone/>
            </a:pPr>
            <a:endParaRPr lang="en-US" altLang="zh-TW" dirty="0" smtClean="0"/>
          </a:p>
          <a:p>
            <a:pPr marL="0" indent="0">
              <a:buNone/>
            </a:pPr>
            <a:r>
              <a:rPr lang="en-US" altLang="zh-TW" b="1" dirty="0" smtClean="0"/>
              <a:t>Color interpolation</a:t>
            </a:r>
            <a:r>
              <a:rPr lang="en-US" altLang="zh-TW" dirty="0" smtClean="0"/>
              <a:t>. The color of a particle depends on the distance, d, of the particle to the origin [0 0].</a:t>
            </a:r>
          </a:p>
          <a:p>
            <a:pPr marL="0" indent="0">
              <a:buNone/>
            </a:pPr>
            <a:r>
              <a:rPr lang="en-US" altLang="zh-TW" dirty="0" smtClean="0"/>
              <a:t>The color is computed as follows:</a:t>
            </a:r>
          </a:p>
          <a:p>
            <a:pPr marL="0" indent="0">
              <a:buNone/>
            </a:pPr>
            <a:r>
              <a:rPr lang="en-US" altLang="zh-TW" dirty="0"/>
              <a:t>cp0 = [ 0 0 1</a:t>
            </a:r>
            <a:r>
              <a:rPr lang="en-US" altLang="zh-TW" dirty="0" smtClean="0"/>
              <a:t>];  %blue</a:t>
            </a:r>
            <a:endParaRPr lang="en-US" altLang="zh-TW" dirty="0"/>
          </a:p>
          <a:p>
            <a:pPr marL="0" indent="0">
              <a:buNone/>
            </a:pPr>
            <a:r>
              <a:rPr lang="en-US" altLang="zh-TW" dirty="0"/>
              <a:t>cp1 = [ 1 0 0</a:t>
            </a:r>
            <a:r>
              <a:rPr lang="en-US" altLang="zh-TW" dirty="0" smtClean="0"/>
              <a:t>]; % red</a:t>
            </a:r>
            <a:endParaRPr lang="en-US" altLang="zh-TW" dirty="0"/>
          </a:p>
          <a:p>
            <a:pPr marL="0" indent="0">
              <a:buNone/>
            </a:pPr>
            <a:r>
              <a:rPr lang="en-US" altLang="zh-TW" dirty="0" err="1" smtClean="0"/>
              <a:t>vD</a:t>
            </a:r>
            <a:r>
              <a:rPr lang="en-US" altLang="zh-TW" dirty="0" smtClean="0"/>
              <a:t> </a:t>
            </a:r>
            <a:r>
              <a:rPr lang="en-US" altLang="zh-TW" dirty="0"/>
              <a:t>= min(1, </a:t>
            </a:r>
            <a:r>
              <a:rPr lang="en-US" altLang="zh-TW" dirty="0" smtClean="0"/>
              <a:t>d/50);</a:t>
            </a:r>
            <a:endParaRPr lang="en-US" altLang="zh-TW" dirty="0"/>
          </a:p>
          <a:p>
            <a:pPr marL="0" indent="0">
              <a:buNone/>
            </a:pPr>
            <a:r>
              <a:rPr lang="en-US" altLang="zh-TW" dirty="0" err="1" smtClean="0"/>
              <a:t>particle_color</a:t>
            </a:r>
            <a:r>
              <a:rPr lang="en-US" altLang="zh-TW" dirty="0" smtClean="0"/>
              <a:t>  </a:t>
            </a:r>
            <a:r>
              <a:rPr lang="en-US" altLang="zh-TW" dirty="0"/>
              <a:t>= cp0 + </a:t>
            </a:r>
            <a:r>
              <a:rPr lang="en-US" altLang="zh-TW" dirty="0" err="1"/>
              <a:t>vD</a:t>
            </a:r>
            <a:r>
              <a:rPr lang="en-US" altLang="zh-TW" dirty="0"/>
              <a:t>*(cp1-cp0);</a:t>
            </a:r>
          </a:p>
          <a:p>
            <a:pPr marL="0" indent="0">
              <a:buNone/>
            </a:pPr>
            <a:r>
              <a:rPr lang="en-US" altLang="zh-TW" dirty="0" smtClean="0"/>
              <a:t>  </a:t>
            </a:r>
          </a:p>
          <a:p>
            <a:pPr marL="0" indent="0">
              <a:buNone/>
            </a:pPr>
            <a:endParaRPr lang="zh-TW" altLang="en-US" dirty="0"/>
          </a:p>
        </p:txBody>
      </p:sp>
      <p:pic>
        <p:nvPicPr>
          <p:cNvPr id="4" name="m02_galaxy_same_direction_counter_clockwi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672" r="14953"/>
          <a:stretch/>
        </p:blipFill>
        <p:spPr>
          <a:xfrm>
            <a:off x="7721600" y="792724"/>
            <a:ext cx="4229100" cy="5181600"/>
          </a:xfrm>
          <a:prstGeom prst="rect">
            <a:avLst/>
          </a:prstGeom>
        </p:spPr>
      </p:pic>
      <p:sp>
        <p:nvSpPr>
          <p:cNvPr id="5" name="TextBox 4"/>
          <p:cNvSpPr txBox="1"/>
          <p:nvPr/>
        </p:nvSpPr>
        <p:spPr>
          <a:xfrm>
            <a:off x="8083139" y="322824"/>
            <a:ext cx="3680559" cy="461665"/>
          </a:xfrm>
          <a:prstGeom prst="rect">
            <a:avLst/>
          </a:prstGeom>
          <a:noFill/>
        </p:spPr>
        <p:txBody>
          <a:bodyPr wrap="none" rtlCol="0">
            <a:spAutoFit/>
          </a:bodyPr>
          <a:lstStyle/>
          <a:p>
            <a:r>
              <a:rPr lang="en-US" sz="2400" b="1" dirty="0" smtClean="0">
                <a:solidFill>
                  <a:srgbClr val="C00000"/>
                </a:solidFill>
              </a:rPr>
              <a:t>Play it to see the animation</a:t>
            </a:r>
            <a:endParaRPr lang="en-US" sz="2400" b="1" dirty="0">
              <a:solidFill>
                <a:srgbClr val="C00000"/>
              </a:solidFill>
            </a:endParaRPr>
          </a:p>
        </p:txBody>
      </p:sp>
    </p:spTree>
    <p:extLst>
      <p:ext uri="{BB962C8B-B14F-4D97-AF65-F5344CB8AC3E}">
        <p14:creationId xmlns:p14="http://schemas.microsoft.com/office/powerpoint/2010/main" val="1206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5580</TotalTime>
  <Words>2181</Words>
  <Application>Microsoft Office PowerPoint</Application>
  <PresentationFormat>寬螢幕</PresentationFormat>
  <Paragraphs>193</Paragraphs>
  <Slides>28</Slides>
  <Notes>3</Notes>
  <HiddenSlides>0</HiddenSlides>
  <MMClips>5</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28</vt:i4>
      </vt:variant>
    </vt:vector>
  </HeadingPairs>
  <TitlesOfParts>
    <vt:vector size="38" baseType="lpstr">
      <vt:lpstr>新細明體</vt:lpstr>
      <vt:lpstr>Arial</vt:lpstr>
      <vt:lpstr>Calibri</vt:lpstr>
      <vt:lpstr>Calibri Light</vt:lpstr>
      <vt:lpstr>Cambria Math</vt:lpstr>
      <vt:lpstr>Courier New</vt:lpstr>
      <vt:lpstr>Symbol</vt:lpstr>
      <vt:lpstr>Times New Roman</vt:lpstr>
      <vt:lpstr>Wingdings</vt:lpstr>
      <vt:lpstr>Office Theme</vt:lpstr>
      <vt:lpstr>MATLAB Programming</vt:lpstr>
      <vt:lpstr>Content</vt:lpstr>
      <vt:lpstr>About demo video and demo programs.</vt:lpstr>
      <vt:lpstr>Program file name format</vt:lpstr>
      <vt:lpstr>File content header</vt:lpstr>
      <vt:lpstr>File content</vt:lpstr>
      <vt:lpstr>(25%) Problem 2.1. “Galaxy” system.</vt:lpstr>
      <vt:lpstr>Problem 2.1. “Galaxy” system.</vt:lpstr>
      <vt:lpstr>Problem 2.1</vt:lpstr>
      <vt:lpstr>Problem 2.1</vt:lpstr>
      <vt:lpstr>Problem 2.1</vt:lpstr>
      <vt:lpstr>Problem 2.1. Marking scheme</vt:lpstr>
      <vt:lpstr>(25%) Problem 2.2. Image processing</vt:lpstr>
      <vt:lpstr>Problem 2.2. Marking scheme</vt:lpstr>
      <vt:lpstr>Problem 2.2. Demo video.</vt:lpstr>
      <vt:lpstr>(25%) Problem 2.3. </vt:lpstr>
      <vt:lpstr>PowerPoint 簡報</vt:lpstr>
      <vt:lpstr>PowerPoint 簡報</vt:lpstr>
      <vt:lpstr>(25%) Problem 2.4</vt:lpstr>
      <vt:lpstr>Problem 2.4</vt:lpstr>
      <vt:lpstr>Problem 2.4. Demo</vt:lpstr>
      <vt:lpstr>PowerPoint 簡報</vt:lpstr>
      <vt:lpstr>Problem 2.4. Demo</vt:lpstr>
      <vt:lpstr>PowerPoint 簡報</vt:lpstr>
      <vt:lpstr>Problem 2.4. Demo</vt:lpstr>
      <vt:lpstr>PowerPoint 簡報</vt:lpstr>
      <vt:lpstr>Problem 2.4. Marking scheme</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User</cp:lastModifiedBy>
  <cp:revision>414</cp:revision>
  <cp:lastPrinted>2019-05-11T02:59:10Z</cp:lastPrinted>
  <dcterms:created xsi:type="dcterms:W3CDTF">2019-02-26T08:18:36Z</dcterms:created>
  <dcterms:modified xsi:type="dcterms:W3CDTF">2019-05-11T03:00:02Z</dcterms:modified>
</cp:coreProperties>
</file>